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1" r:id="rId3"/>
    <p:sldId id="260" r:id="rId4"/>
    <p:sldId id="264" r:id="rId5"/>
    <p:sldId id="262" r:id="rId6"/>
    <p:sldId id="263" r:id="rId7"/>
    <p:sldId id="265" r:id="rId8"/>
    <p:sldId id="266"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A545"/>
    <a:srgbClr val="CACD53"/>
    <a:srgbClr val="000000"/>
    <a:srgbClr val="FC9804"/>
    <a:srgbClr val="FF99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66" d="100"/>
          <a:sy n="66" d="100"/>
        </p:scale>
        <p:origin x="7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7B78C-907F-464E-8360-FB01CAA373E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7B2BBCA3-CD96-4F78-9382-197F7CD4D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7854707-5B57-4AD1-87F0-57BFA6CB7A1D}"/>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99F425DC-BC44-4052-90A2-671C937136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18AA82-7577-413D-8EFA-72823C5E5E61}"/>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79337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C4EA0-5523-424A-9B69-6F92904E3BC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81F23D-4FA7-424A-B847-EE923D585AD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AD1D00-26A3-44D2-A2DD-386DB9C318C8}"/>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A6CBF2EC-D87D-44CB-B2D5-580AEDEB3C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99D50D-713F-4BE2-8E39-CAF0EC524947}"/>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385443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35DC25B-D985-46CC-95F6-43D5363C0D6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26BF25A-BE37-44D2-990D-41617C5C38A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2AF943-476D-4C21-BC78-7E8FF3219EFB}"/>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89B500E0-42CD-40CF-AE33-20A2D0C062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58FECE-45B5-4C9C-97AE-DB5177C07506}"/>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54349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149C3D-4964-475F-A6C1-0A757B74BB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D4D2BE5-7FCF-4D85-B196-63C2A6B978B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1E6279-B1A1-44CA-8D47-A8AB5B3D991F}"/>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91C7E451-C2CE-4767-9BAD-40551BB1B8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A2C57F-73F1-48D1-8ACF-DE28F32799D5}"/>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167480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7712E7-AF81-479B-8014-4811AB27D60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3D8B9D-A668-432D-A8B4-139C00D773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FD1EAA4-714B-4302-A8E1-2DAB0E47A654}"/>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5C32F00E-8876-4BA4-8D62-26E74A2271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77A339-4843-43B6-A577-D9AD3E08A603}"/>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136509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A035D-48EB-426A-8CFB-D85C506A423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03895E-0F5A-4A0D-937E-FC6B7D89B95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79F00FF-6F42-4036-A740-29348398BE0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9E29F0F-F842-4643-BD52-803E66B118B7}"/>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6" name="フッター プレースホルダー 5">
            <a:extLst>
              <a:ext uri="{FF2B5EF4-FFF2-40B4-BE49-F238E27FC236}">
                <a16:creationId xmlns:a16="http://schemas.microsoft.com/office/drawing/2014/main" id="{BF2D6B7E-E0A6-473A-AE47-6423FCE2E2D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36C6DB5-D92B-4DF5-92C5-2966B54D6D76}"/>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325378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622D6A-9AB9-425D-A09C-1F2BF68B649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0CBA9E-DF41-4934-826A-990EC10B71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EB9E735-E00A-45A6-962D-C65B830E3CA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3E0DC07-ED05-42D8-983E-DD4198142F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9C595A-A972-4CB1-8F7C-AEC14EC3E7E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26EA5BC-2F72-4C81-8F24-84E09D22AE96}"/>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8" name="フッター プレースホルダー 7">
            <a:extLst>
              <a:ext uri="{FF2B5EF4-FFF2-40B4-BE49-F238E27FC236}">
                <a16:creationId xmlns:a16="http://schemas.microsoft.com/office/drawing/2014/main" id="{674B33D7-8F3F-47F2-9FDF-8350B5C8C43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9675524-B702-4956-81E5-0B2F3CCAF199}"/>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655202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AFB4A-D803-4DD8-963F-52956C6CBE3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3D79841-BDA5-4683-85A5-7BF3A56C0BC9}"/>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4" name="フッター プレースホルダー 3">
            <a:extLst>
              <a:ext uri="{FF2B5EF4-FFF2-40B4-BE49-F238E27FC236}">
                <a16:creationId xmlns:a16="http://schemas.microsoft.com/office/drawing/2014/main" id="{F86D30C4-C982-40C6-81E7-145AFF1298B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E8FA37-F820-411D-AE20-6D866033490A}"/>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209112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15B8916-CDCE-43DD-8E16-58E8B0C36DDA}"/>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3" name="フッター プレースホルダー 2">
            <a:extLst>
              <a:ext uri="{FF2B5EF4-FFF2-40B4-BE49-F238E27FC236}">
                <a16:creationId xmlns:a16="http://schemas.microsoft.com/office/drawing/2014/main" id="{24125299-2DB5-4ED8-841A-588FCC09333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5C5027C-AFE4-41A9-AFB5-3B976E722B6D}"/>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263848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DED6F2-0940-4628-9832-B19467379C4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63604D-B124-4829-85D3-33CED72F10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1963112-7543-4E64-800B-A32767103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E951779-79CB-4AD1-930A-5BF2AD34E8C8}"/>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6" name="フッター プレースホルダー 5">
            <a:extLst>
              <a:ext uri="{FF2B5EF4-FFF2-40B4-BE49-F238E27FC236}">
                <a16:creationId xmlns:a16="http://schemas.microsoft.com/office/drawing/2014/main" id="{6B7981AB-22DB-4DF1-BEC0-5F299FFB1A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1B4A37-0520-49C7-81C8-44ABEFB7271B}"/>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230116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3CEA3-87F7-4578-B9C9-951A588BB1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D6A172-B70D-4A4C-BA03-88AFB9CA68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06A3319-3C5E-4FF8-BE0C-E59C26221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089B39-5EB2-4A23-B020-1D26CBE582E7}"/>
              </a:ext>
            </a:extLst>
          </p:cNvPr>
          <p:cNvSpPr>
            <a:spLocks noGrp="1"/>
          </p:cNvSpPr>
          <p:nvPr>
            <p:ph type="dt" sz="half" idx="10"/>
          </p:nvPr>
        </p:nvSpPr>
        <p:spPr/>
        <p:txBody>
          <a:bodyPr/>
          <a:lstStyle/>
          <a:p>
            <a:fld id="{234AE72E-4E10-4772-AF01-DE0116BCF5E9}" type="datetimeFigureOut">
              <a:rPr kumimoji="1" lang="ja-JP" altLang="en-US" smtClean="0"/>
              <a:t>2017/11/15</a:t>
            </a:fld>
            <a:endParaRPr kumimoji="1" lang="ja-JP" altLang="en-US"/>
          </a:p>
        </p:txBody>
      </p:sp>
      <p:sp>
        <p:nvSpPr>
          <p:cNvPr id="6" name="フッター プレースホルダー 5">
            <a:extLst>
              <a:ext uri="{FF2B5EF4-FFF2-40B4-BE49-F238E27FC236}">
                <a16:creationId xmlns:a16="http://schemas.microsoft.com/office/drawing/2014/main" id="{A289CE8C-8744-4CB7-B1A6-606593C020B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0ED37F9-658E-4268-A571-5E7BA284EF6F}"/>
              </a:ext>
            </a:extLst>
          </p:cNvPr>
          <p:cNvSpPr>
            <a:spLocks noGrp="1"/>
          </p:cNvSpPr>
          <p:nvPr>
            <p:ph type="sldNum" sz="quarter" idx="12"/>
          </p:nvPr>
        </p:nvSpPr>
        <p:spPr/>
        <p:txBody>
          <a:body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78522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B4CBFBC-80D2-4361-8C23-9BDDEF6EE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2DBB60-7A2C-4952-8812-CB584282E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89AE07-A90F-45E0-BF87-F1BC2877C2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AE72E-4E10-4772-AF01-DE0116BCF5E9}" type="datetimeFigureOut">
              <a:rPr kumimoji="1" lang="ja-JP" altLang="en-US" smtClean="0"/>
              <a:t>2017/11/15</a:t>
            </a:fld>
            <a:endParaRPr kumimoji="1" lang="ja-JP" altLang="en-US"/>
          </a:p>
        </p:txBody>
      </p:sp>
      <p:sp>
        <p:nvSpPr>
          <p:cNvPr id="5" name="フッター プレースホルダー 4">
            <a:extLst>
              <a:ext uri="{FF2B5EF4-FFF2-40B4-BE49-F238E27FC236}">
                <a16:creationId xmlns:a16="http://schemas.microsoft.com/office/drawing/2014/main" id="{0E4FD2C3-77F9-4DF5-91EB-DED0A95BC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7B182E8-C7BC-478F-AE95-685CF4DDF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6FB9D-AF8C-470F-A077-799DD1E4388F}" type="slidenum">
              <a:rPr kumimoji="1" lang="ja-JP" altLang="en-US" smtClean="0"/>
              <a:t>‹#›</a:t>
            </a:fld>
            <a:endParaRPr kumimoji="1" lang="ja-JP" altLang="en-US"/>
          </a:p>
        </p:txBody>
      </p:sp>
    </p:spTree>
    <p:extLst>
      <p:ext uri="{BB962C8B-B14F-4D97-AF65-F5344CB8AC3E}">
        <p14:creationId xmlns:p14="http://schemas.microsoft.com/office/powerpoint/2010/main" val="3781800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5.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26FEA50B-FFFF-4FA4-AC59-45212AF5F41B}"/>
              </a:ext>
            </a:extLst>
          </p:cNvPr>
          <p:cNvGrpSpPr/>
          <p:nvPr/>
        </p:nvGrpSpPr>
        <p:grpSpPr>
          <a:xfrm>
            <a:off x="1400184" y="1174536"/>
            <a:ext cx="3730078" cy="4508927"/>
            <a:chOff x="514812" y="-20512"/>
            <a:chExt cx="3730078" cy="4508927"/>
          </a:xfrm>
        </p:grpSpPr>
        <p:sp>
          <p:nvSpPr>
            <p:cNvPr id="15" name="正方形/長方形 14">
              <a:extLst>
                <a:ext uri="{FF2B5EF4-FFF2-40B4-BE49-F238E27FC236}">
                  <a16:creationId xmlns:a16="http://schemas.microsoft.com/office/drawing/2014/main" id="{510CF82A-47C5-4CB4-8BF4-A4A9CFC46714}"/>
                </a:ext>
              </a:extLst>
            </p:cNvPr>
            <p:cNvSpPr/>
            <p:nvPr/>
          </p:nvSpPr>
          <p:spPr>
            <a:xfrm>
              <a:off x="2200741" y="-20512"/>
              <a:ext cx="2044149" cy="4508927"/>
            </a:xfrm>
            <a:prstGeom prst="rect">
              <a:avLst/>
            </a:prstGeom>
          </p:spPr>
          <p:txBody>
            <a:bodyPr wrap="none">
              <a:spAutoFit/>
              <a:scene3d>
                <a:camera prst="orthographicFront"/>
                <a:lightRig rig="threePt" dir="t"/>
              </a:scene3d>
              <a:sp3d extrusionH="57150">
                <a:bevelT w="38100" h="38100"/>
              </a:sp3d>
            </a:bodyPr>
            <a:lstStyle/>
            <a:p>
              <a:r>
                <a:rPr lang="en-US" altLang="ja-JP" sz="28700" b="1" dirty="0">
                  <a:blipFill>
                    <a:blip r:embed="rId3"/>
                    <a:stretch>
                      <a:fillRect/>
                    </a:stretch>
                  </a:blipFill>
                  <a:effectLst>
                    <a:glow rad="203200">
                      <a:schemeClr val="tx1">
                        <a:alpha val="90000"/>
                      </a:schemeClr>
                    </a:glow>
                    <a:outerShdw blurRad="38100" dist="38100" dir="2700000" algn="tl">
                      <a:srgbClr val="000000">
                        <a:alpha val="43137"/>
                      </a:srgbClr>
                    </a:outerShdw>
                  </a:effectLst>
                  <a:latin typeface="Ringbearer" panose="0202060205030B020303" pitchFamily="18" charset="0"/>
                  <a:ea typeface="Droid Serif" panose="02020600060500020200" pitchFamily="18" charset="0"/>
                  <a:cs typeface="Droid Serif" panose="02020600060500020200" pitchFamily="18" charset="0"/>
                </a:rPr>
                <a:t>0</a:t>
              </a:r>
              <a:endParaRPr lang="en-US" altLang="ja-JP" sz="6600" b="1" dirty="0">
                <a:blipFill>
                  <a:blip r:embed="rId3"/>
                  <a:stretch>
                    <a:fillRect/>
                  </a:stretch>
                </a:blipFill>
                <a:effectLst>
                  <a:glow rad="203200">
                    <a:schemeClr val="tx1">
                      <a:alpha val="90000"/>
                    </a:schemeClr>
                  </a:glow>
                  <a:outerShdw blurRad="38100" dist="38100" dir="2700000" algn="tl">
                    <a:srgbClr val="000000">
                      <a:alpha val="43137"/>
                    </a:srgbClr>
                  </a:outerShdw>
                </a:effectLst>
                <a:latin typeface="Ringbearer" panose="0202060205030B020303" pitchFamily="18" charset="0"/>
                <a:ea typeface="Droid Serif" panose="02020600060500020200" pitchFamily="18" charset="0"/>
                <a:cs typeface="Droid Serif" panose="02020600060500020200" pitchFamily="18" charset="0"/>
              </a:endParaRPr>
            </a:p>
          </p:txBody>
        </p:sp>
        <p:sp>
          <p:nvSpPr>
            <p:cNvPr id="13" name="正方形/長方形 12">
              <a:extLst>
                <a:ext uri="{FF2B5EF4-FFF2-40B4-BE49-F238E27FC236}">
                  <a16:creationId xmlns:a16="http://schemas.microsoft.com/office/drawing/2014/main" id="{3ABC55FA-43C1-49D7-8322-456E3827303C}"/>
                </a:ext>
              </a:extLst>
            </p:cNvPr>
            <p:cNvSpPr/>
            <p:nvPr/>
          </p:nvSpPr>
          <p:spPr>
            <a:xfrm>
              <a:off x="514812" y="1261590"/>
              <a:ext cx="2481513" cy="1107996"/>
            </a:xfrm>
            <a:prstGeom prst="rect">
              <a:avLst/>
            </a:prstGeom>
          </p:spPr>
          <p:txBody>
            <a:bodyPr wrap="none">
              <a:spAutoFit/>
              <a:scene3d>
                <a:camera prst="orthographicFront"/>
                <a:lightRig rig="threePt" dir="t"/>
              </a:scene3d>
              <a:sp3d extrusionH="57150">
                <a:bevelT w="38100" h="38100"/>
              </a:sp3d>
            </a:bodyPr>
            <a:lstStyle/>
            <a:p>
              <a:r>
                <a:rPr lang="en-US" altLang="ja-JP" sz="6600" b="1" dirty="0">
                  <a:blipFill>
                    <a:blip r:embed="rId3"/>
                    <a:stretch>
                      <a:fillRect/>
                    </a:stretch>
                  </a:blipFill>
                  <a:effectLst>
                    <a:glow rad="203200">
                      <a:schemeClr val="tx1">
                        <a:alpha val="90000"/>
                      </a:schemeClr>
                    </a:glow>
                    <a:outerShdw blurRad="38100" dist="38100" dir="2700000" algn="tl">
                      <a:srgbClr val="000000">
                        <a:alpha val="43137"/>
                      </a:srgbClr>
                    </a:outerShdw>
                  </a:effectLst>
                  <a:latin typeface="Ringbearer" panose="0202060205030B020303" pitchFamily="18" charset="0"/>
                  <a:ea typeface="Droid Serif" panose="02020600060500020200" pitchFamily="18" charset="0"/>
                  <a:cs typeface="Droid Serif" panose="02020600060500020200" pitchFamily="18" charset="0"/>
                </a:rPr>
                <a:t>Elder</a:t>
              </a:r>
            </a:p>
          </p:txBody>
        </p:sp>
        <p:sp>
          <p:nvSpPr>
            <p:cNvPr id="16" name="正方形/長方形 15">
              <a:extLst>
                <a:ext uri="{FF2B5EF4-FFF2-40B4-BE49-F238E27FC236}">
                  <a16:creationId xmlns:a16="http://schemas.microsoft.com/office/drawing/2014/main" id="{5169652B-30F5-4D9B-8A4A-E728482AB612}"/>
                </a:ext>
              </a:extLst>
            </p:cNvPr>
            <p:cNvSpPr/>
            <p:nvPr/>
          </p:nvSpPr>
          <p:spPr>
            <a:xfrm>
              <a:off x="1367774" y="1900638"/>
              <a:ext cx="2081532" cy="1107996"/>
            </a:xfrm>
            <a:prstGeom prst="rect">
              <a:avLst/>
            </a:prstGeom>
          </p:spPr>
          <p:txBody>
            <a:bodyPr wrap="none">
              <a:spAutoFit/>
              <a:scene3d>
                <a:camera prst="orthographicFront"/>
                <a:lightRig rig="threePt" dir="t"/>
              </a:scene3d>
              <a:sp3d extrusionH="57150">
                <a:bevelT w="38100" h="38100"/>
              </a:sp3d>
            </a:bodyPr>
            <a:lstStyle/>
            <a:p>
              <a:r>
                <a:rPr lang="en-US" altLang="ja-JP" sz="6600" b="1" dirty="0">
                  <a:blipFill>
                    <a:blip r:embed="rId3"/>
                    <a:stretch>
                      <a:fillRect/>
                    </a:stretch>
                  </a:blipFill>
                  <a:effectLst>
                    <a:glow rad="203200">
                      <a:schemeClr val="tx1">
                        <a:alpha val="90000"/>
                      </a:schemeClr>
                    </a:glow>
                    <a:outerShdw blurRad="38100" dist="38100" dir="2700000" algn="tl">
                      <a:srgbClr val="000000">
                        <a:alpha val="43137"/>
                      </a:srgbClr>
                    </a:outerShdw>
                  </a:effectLst>
                  <a:latin typeface="Ringbearer" panose="0202060205030B020303" pitchFamily="18" charset="0"/>
                  <a:ea typeface="Droid Serif" panose="02020600060500020200" pitchFamily="18" charset="0"/>
                  <a:cs typeface="Droid Serif" panose="02020600060500020200" pitchFamily="18" charset="0"/>
                </a:rPr>
                <a:t>Saga</a:t>
              </a:r>
            </a:p>
          </p:txBody>
        </p:sp>
      </p:grpSp>
      <p:sp>
        <p:nvSpPr>
          <p:cNvPr id="14" name="正方形/長方形 13">
            <a:extLst>
              <a:ext uri="{FF2B5EF4-FFF2-40B4-BE49-F238E27FC236}">
                <a16:creationId xmlns:a16="http://schemas.microsoft.com/office/drawing/2014/main" id="{01AF456A-9EFD-4391-9995-38745D438F5A}"/>
              </a:ext>
            </a:extLst>
          </p:cNvPr>
          <p:cNvSpPr/>
          <p:nvPr/>
        </p:nvSpPr>
        <p:spPr>
          <a:xfrm>
            <a:off x="1400184" y="4358797"/>
            <a:ext cx="3583802" cy="584775"/>
          </a:xfrm>
          <a:prstGeom prst="rect">
            <a:avLst/>
          </a:prstGeom>
        </p:spPr>
        <p:txBody>
          <a:bodyPr wrap="none">
            <a:spAutoFit/>
            <a:scene3d>
              <a:camera prst="orthographicFront"/>
              <a:lightRig rig="threePt" dir="t"/>
            </a:scene3d>
            <a:sp3d extrusionH="57150">
              <a:bevelT w="38100" h="38100"/>
            </a:sp3d>
          </a:bodyPr>
          <a:lstStyle/>
          <a:p>
            <a:r>
              <a:rPr lang="en-US" altLang="ja-JP" sz="3200" dirty="0">
                <a:blipFill>
                  <a:blip r:embed="rId3"/>
                  <a:stretch>
                    <a:fillRect/>
                  </a:stretch>
                </a:blipFill>
                <a:effectLst>
                  <a:glow rad="203200">
                    <a:schemeClr val="tx1">
                      <a:alpha val="90000"/>
                    </a:schemeClr>
                  </a:glow>
                </a:effectLst>
                <a:latin typeface="Ringbearer" panose="0202060205030B020303" pitchFamily="18" charset="0"/>
              </a:rPr>
              <a:t>Project Proposal</a:t>
            </a:r>
            <a:endParaRPr lang="ja-JP" altLang="en-US" sz="3200" dirty="0">
              <a:blipFill>
                <a:blip r:embed="rId3"/>
                <a:stretch>
                  <a:fillRect/>
                </a:stretch>
              </a:blipFill>
              <a:effectLst>
                <a:glow rad="203200">
                  <a:schemeClr val="tx1">
                    <a:alpha val="90000"/>
                  </a:schemeClr>
                </a:glow>
              </a:effectLst>
              <a:latin typeface="Ringbearer" panose="0202060205030B020303" pitchFamily="18" charset="0"/>
            </a:endParaRPr>
          </a:p>
        </p:txBody>
      </p:sp>
      <p:sp>
        <p:nvSpPr>
          <p:cNvPr id="7" name="正方形/長方形 6">
            <a:extLst>
              <a:ext uri="{FF2B5EF4-FFF2-40B4-BE49-F238E27FC236}">
                <a16:creationId xmlns:a16="http://schemas.microsoft.com/office/drawing/2014/main" id="{0CD85F41-A22C-4450-8A9D-3EE3F6111983}"/>
              </a:ext>
            </a:extLst>
          </p:cNvPr>
          <p:cNvSpPr/>
          <p:nvPr/>
        </p:nvSpPr>
        <p:spPr>
          <a:xfrm>
            <a:off x="2126896" y="5160856"/>
            <a:ext cx="1736373" cy="400110"/>
          </a:xfrm>
          <a:prstGeom prst="rect">
            <a:avLst/>
          </a:prstGeom>
        </p:spPr>
        <p:txBody>
          <a:bodyPr wrap="none">
            <a:spAutoFit/>
            <a:scene3d>
              <a:camera prst="orthographicFront"/>
              <a:lightRig rig="threePt" dir="t"/>
            </a:scene3d>
            <a:sp3d extrusionH="57150">
              <a:bevelT w="38100" h="38100"/>
            </a:sp3d>
          </a:bodyPr>
          <a:lstStyle/>
          <a:p>
            <a:r>
              <a:rPr lang="en-US" altLang="ja-JP" sz="2000" dirty="0">
                <a:blipFill>
                  <a:blip r:embed="rId3"/>
                  <a:stretch>
                    <a:fillRect/>
                  </a:stretch>
                </a:blipFill>
                <a:effectLst>
                  <a:glow rad="203200">
                    <a:schemeClr val="tx1">
                      <a:alpha val="90000"/>
                    </a:schemeClr>
                  </a:glow>
                </a:effectLst>
                <a:latin typeface="Ringbearer" panose="0202060205030B020303" pitchFamily="18" charset="0"/>
              </a:rPr>
              <a:t>2017</a:t>
            </a:r>
            <a:r>
              <a:rPr lang="ja-JP" altLang="en-US" sz="2000" dirty="0">
                <a:blipFill>
                  <a:blip r:embed="rId3"/>
                  <a:stretch>
                    <a:fillRect/>
                  </a:stretch>
                </a:blipFill>
                <a:effectLst>
                  <a:glow rad="203200">
                    <a:schemeClr val="tx1">
                      <a:alpha val="90000"/>
                    </a:schemeClr>
                  </a:glow>
                </a:effectLst>
                <a:latin typeface="Ringbearer" panose="0202060205030B020303" pitchFamily="18" charset="0"/>
              </a:rPr>
              <a:t>／</a:t>
            </a:r>
            <a:r>
              <a:rPr lang="en-US" altLang="ja-JP" sz="2000" dirty="0">
                <a:blipFill>
                  <a:blip r:embed="rId3"/>
                  <a:stretch>
                    <a:fillRect/>
                  </a:stretch>
                </a:blipFill>
                <a:effectLst>
                  <a:glow rad="203200">
                    <a:schemeClr val="tx1">
                      <a:alpha val="90000"/>
                    </a:schemeClr>
                  </a:glow>
                </a:effectLst>
                <a:latin typeface="Ringbearer" panose="0202060205030B020303" pitchFamily="18" charset="0"/>
              </a:rPr>
              <a:t>11</a:t>
            </a:r>
            <a:r>
              <a:rPr lang="ja-JP" altLang="en-US" sz="2000" dirty="0">
                <a:blipFill>
                  <a:blip r:embed="rId3"/>
                  <a:stretch>
                    <a:fillRect/>
                  </a:stretch>
                </a:blipFill>
                <a:effectLst>
                  <a:glow rad="203200">
                    <a:schemeClr val="tx1">
                      <a:alpha val="90000"/>
                    </a:schemeClr>
                  </a:glow>
                </a:effectLst>
                <a:latin typeface="Ringbearer" panose="0202060205030B020303" pitchFamily="18" charset="0"/>
              </a:rPr>
              <a:t>／</a:t>
            </a:r>
            <a:r>
              <a:rPr lang="en-US" altLang="ja-JP" sz="2000" dirty="0">
                <a:blipFill>
                  <a:blip r:embed="rId3"/>
                  <a:stretch>
                    <a:fillRect/>
                  </a:stretch>
                </a:blipFill>
                <a:effectLst>
                  <a:glow rad="203200">
                    <a:schemeClr val="tx1">
                      <a:alpha val="90000"/>
                    </a:schemeClr>
                  </a:glow>
                </a:effectLst>
                <a:latin typeface="Ringbearer" panose="0202060205030B020303" pitchFamily="18" charset="0"/>
              </a:rPr>
              <a:t>16</a:t>
            </a:r>
            <a:endParaRPr lang="ja-JP" altLang="en-US" sz="2000" dirty="0">
              <a:blipFill>
                <a:blip r:embed="rId3"/>
                <a:stretch>
                  <a:fillRect/>
                </a:stretch>
              </a:blipFill>
              <a:effectLst>
                <a:glow rad="203200">
                  <a:schemeClr val="tx1">
                    <a:alpha val="90000"/>
                  </a:schemeClr>
                </a:glow>
              </a:effectLst>
              <a:latin typeface="Ringbearer" panose="0202060205030B020303" pitchFamily="18" charset="0"/>
            </a:endParaRPr>
          </a:p>
        </p:txBody>
      </p:sp>
      <p:sp>
        <p:nvSpPr>
          <p:cNvPr id="8" name="正方形/長方形 7">
            <a:extLst>
              <a:ext uri="{FF2B5EF4-FFF2-40B4-BE49-F238E27FC236}">
                <a16:creationId xmlns:a16="http://schemas.microsoft.com/office/drawing/2014/main" id="{AB788087-1107-4169-8E91-7505D870617A}"/>
              </a:ext>
            </a:extLst>
          </p:cNvPr>
          <p:cNvSpPr/>
          <p:nvPr/>
        </p:nvSpPr>
        <p:spPr>
          <a:xfrm>
            <a:off x="1649106" y="5688055"/>
            <a:ext cx="2691955" cy="400110"/>
          </a:xfrm>
          <a:prstGeom prst="rect">
            <a:avLst/>
          </a:prstGeom>
        </p:spPr>
        <p:txBody>
          <a:bodyPr wrap="none">
            <a:spAutoFit/>
            <a:scene3d>
              <a:camera prst="orthographicFront"/>
              <a:lightRig rig="threePt" dir="t"/>
            </a:scene3d>
            <a:sp3d extrusionH="57150">
              <a:bevelT w="38100" h="38100"/>
            </a:sp3d>
          </a:bodyPr>
          <a:lstStyle/>
          <a:p>
            <a:r>
              <a:rPr lang="en-US" altLang="ja-JP" sz="2000" dirty="0">
                <a:blipFill>
                  <a:blip r:embed="rId3"/>
                  <a:stretch>
                    <a:fillRect/>
                  </a:stretch>
                </a:blipFill>
                <a:effectLst>
                  <a:glow rad="203200">
                    <a:schemeClr val="tx1">
                      <a:alpha val="90000"/>
                    </a:schemeClr>
                  </a:glow>
                </a:effectLst>
                <a:latin typeface="Ringbearer" panose="0202060205030B020303" pitchFamily="18" charset="0"/>
              </a:rPr>
              <a:t>Morimoto</a:t>
            </a:r>
            <a:r>
              <a:rPr lang="ja-JP" altLang="en-US" sz="2000" dirty="0">
                <a:blipFill>
                  <a:blip r:embed="rId3"/>
                  <a:stretch>
                    <a:fillRect/>
                  </a:stretch>
                </a:blipFill>
                <a:effectLst>
                  <a:glow rad="203200">
                    <a:schemeClr val="tx1">
                      <a:alpha val="90000"/>
                    </a:schemeClr>
                  </a:glow>
                </a:effectLst>
                <a:latin typeface="Ringbearer" panose="0202060205030B020303" pitchFamily="18" charset="0"/>
              </a:rPr>
              <a:t> </a:t>
            </a:r>
            <a:r>
              <a:rPr lang="en-US" altLang="ja-JP" sz="2000" dirty="0">
                <a:blipFill>
                  <a:blip r:embed="rId3"/>
                  <a:stretch>
                    <a:fillRect/>
                  </a:stretch>
                </a:blipFill>
                <a:effectLst>
                  <a:glow rad="203200">
                    <a:schemeClr val="tx1">
                      <a:alpha val="90000"/>
                    </a:schemeClr>
                  </a:glow>
                </a:effectLst>
                <a:latin typeface="Ringbearer" panose="0202060205030B020303" pitchFamily="18" charset="0"/>
              </a:rPr>
              <a:t>Masataka</a:t>
            </a:r>
            <a:endParaRPr lang="ja-JP" altLang="en-US" sz="2000" dirty="0">
              <a:blipFill>
                <a:blip r:embed="rId3"/>
                <a:stretch>
                  <a:fillRect/>
                </a:stretch>
              </a:blipFill>
              <a:effectLst>
                <a:glow rad="203200">
                  <a:schemeClr val="tx1">
                    <a:alpha val="90000"/>
                  </a:schemeClr>
                </a:glow>
              </a:effectLst>
              <a:latin typeface="Ringbearer" panose="0202060205030B020303" pitchFamily="18" charset="0"/>
            </a:endParaRPr>
          </a:p>
        </p:txBody>
      </p:sp>
    </p:spTree>
    <p:extLst>
      <p:ext uri="{BB962C8B-B14F-4D97-AF65-F5344CB8AC3E}">
        <p14:creationId xmlns:p14="http://schemas.microsoft.com/office/powerpoint/2010/main" val="37841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1890005"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About</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14" name="図 13">
            <a:extLst>
              <a:ext uri="{FF2B5EF4-FFF2-40B4-BE49-F238E27FC236}">
                <a16:creationId xmlns:a16="http://schemas.microsoft.com/office/drawing/2014/main" id="{68E6F5E8-C8A2-494F-9EA3-E1E947D16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1088755"/>
            <a:ext cx="10453959" cy="5021759"/>
          </a:xfrm>
          <a:prstGeom prst="rect">
            <a:avLst/>
          </a:prstGeom>
        </p:spPr>
      </p:pic>
      <p:sp>
        <p:nvSpPr>
          <p:cNvPr id="15" name="テキスト ボックス 14">
            <a:extLst>
              <a:ext uri="{FF2B5EF4-FFF2-40B4-BE49-F238E27FC236}">
                <a16:creationId xmlns:a16="http://schemas.microsoft.com/office/drawing/2014/main" id="{9BE5848C-B600-485B-B575-CA6FD3C67629}"/>
              </a:ext>
            </a:extLst>
          </p:cNvPr>
          <p:cNvSpPr txBox="1"/>
          <p:nvPr/>
        </p:nvSpPr>
        <p:spPr>
          <a:xfrm>
            <a:off x="1016001" y="1270276"/>
            <a:ext cx="4801314"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一戦一戦を乗り越え味わう達成感</a:t>
            </a:r>
          </a:p>
        </p:txBody>
      </p:sp>
      <p:sp>
        <p:nvSpPr>
          <p:cNvPr id="16" name="テキスト ボックス 15">
            <a:extLst>
              <a:ext uri="{FF2B5EF4-FFF2-40B4-BE49-F238E27FC236}">
                <a16:creationId xmlns:a16="http://schemas.microsoft.com/office/drawing/2014/main" id="{BEA44ABA-3DF5-4580-B1D6-6EE294E6812F}"/>
              </a:ext>
            </a:extLst>
          </p:cNvPr>
          <p:cNvSpPr txBox="1"/>
          <p:nvPr/>
        </p:nvSpPr>
        <p:spPr>
          <a:xfrm>
            <a:off x="1158967" y="2065132"/>
            <a:ext cx="9857376" cy="1477328"/>
          </a:xfrm>
          <a:prstGeom prst="rect">
            <a:avLst/>
          </a:prstGeom>
          <a:noFill/>
        </p:spPr>
        <p:txBody>
          <a:bodyPr wrap="squar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『Elder Saga 0』</a:t>
            </a:r>
            <a:r>
              <a:rPr kumimoji="1" lang="ja-JP" altLang="en-US" dirty="0">
                <a:solidFill>
                  <a:schemeClr val="bg1"/>
                </a:solidFill>
                <a:latin typeface="游ゴシック" panose="020B0400000000000000" pitchFamily="50" charset="-128"/>
                <a:ea typeface="游ゴシック" panose="020B0400000000000000" pitchFamily="50" charset="-128"/>
              </a:rPr>
              <a:t>は、長らく血塗られ</a:t>
            </a:r>
            <a:r>
              <a:rPr kumimoji="1" lang="ja-JP" altLang="en-US" dirty="0" err="1">
                <a:solidFill>
                  <a:schemeClr val="bg1"/>
                </a:solidFill>
                <a:latin typeface="游ゴシック" panose="020B0400000000000000" pitchFamily="50" charset="-128"/>
                <a:ea typeface="游ゴシック" panose="020B0400000000000000" pitchFamily="50" charset="-128"/>
              </a:rPr>
              <a:t>し</a:t>
            </a:r>
            <a:r>
              <a:rPr kumimoji="1" lang="ja-JP" altLang="en-US" dirty="0">
                <a:solidFill>
                  <a:schemeClr val="bg1"/>
                </a:solidFill>
                <a:latin typeface="游ゴシック" panose="020B0400000000000000" pitchFamily="50" charset="-128"/>
                <a:ea typeface="游ゴシック" panose="020B0400000000000000" pitchFamily="50" charset="-128"/>
              </a:rPr>
              <a:t>神々の戦によって築かれた世界を舞台にしたハイファンタジーアクションゲームです。</a:t>
            </a:r>
            <a:endParaRPr kumimoji="1" lang="en-US" altLang="ja-JP" dirty="0">
              <a:solidFill>
                <a:schemeClr val="bg1"/>
              </a:solidFill>
              <a:latin typeface="游ゴシック" panose="020B0400000000000000" pitchFamily="50" charset="-128"/>
              <a:ea typeface="游ゴシック" panose="020B0400000000000000" pitchFamily="50" charset="-128"/>
            </a:endParaRPr>
          </a:p>
          <a:p>
            <a:r>
              <a:rPr lang="ja-JP" altLang="en-US" dirty="0">
                <a:solidFill>
                  <a:schemeClr val="bg1"/>
                </a:solidFill>
                <a:latin typeface="游ゴシック" panose="020B0400000000000000" pitchFamily="50" charset="-128"/>
                <a:ea typeface="游ゴシック" panose="020B0400000000000000" pitchFamily="50" charset="-128"/>
              </a:rPr>
              <a:t>戦闘は主人公の老騎士と敵による</a:t>
            </a:r>
            <a:r>
              <a:rPr lang="en-US" altLang="ja-JP" dirty="0">
                <a:solidFill>
                  <a:schemeClr val="bg1"/>
                </a:solidFill>
                <a:latin typeface="游ゴシック" panose="020B0400000000000000" pitchFamily="50" charset="-128"/>
                <a:ea typeface="游ゴシック" panose="020B0400000000000000" pitchFamily="50" charset="-128"/>
              </a:rPr>
              <a:t>1</a:t>
            </a:r>
            <a:r>
              <a:rPr lang="ja-JP" altLang="en-US" dirty="0">
                <a:solidFill>
                  <a:schemeClr val="bg1"/>
                </a:solidFill>
                <a:latin typeface="游ゴシック" panose="020B0400000000000000" pitchFamily="50" charset="-128"/>
                <a:ea typeface="游ゴシック" panose="020B0400000000000000" pitchFamily="50" charset="-128"/>
              </a:rPr>
              <a:t>対</a:t>
            </a:r>
            <a:r>
              <a:rPr lang="en-US" altLang="ja-JP" dirty="0">
                <a:solidFill>
                  <a:schemeClr val="bg1"/>
                </a:solidFill>
                <a:latin typeface="游ゴシック" panose="020B0400000000000000" pitchFamily="50" charset="-128"/>
                <a:ea typeface="游ゴシック" panose="020B0400000000000000" pitchFamily="50" charset="-128"/>
              </a:rPr>
              <a:t>1</a:t>
            </a:r>
            <a:r>
              <a:rPr lang="ja-JP" altLang="en-US" dirty="0">
                <a:solidFill>
                  <a:schemeClr val="bg1"/>
                </a:solidFill>
                <a:latin typeface="游ゴシック" panose="020B0400000000000000" pitchFamily="50" charset="-128"/>
                <a:ea typeface="游ゴシック" panose="020B0400000000000000" pitchFamily="50" charset="-128"/>
              </a:rPr>
              <a:t>の形式で行われます。</a:t>
            </a:r>
            <a:endParaRPr lang="en-US" altLang="ja-JP" dirty="0">
              <a:solidFill>
                <a:schemeClr val="bg1"/>
              </a:solidFill>
              <a:latin typeface="游ゴシック" panose="020B0400000000000000" pitchFamily="50" charset="-128"/>
              <a:ea typeface="游ゴシック" panose="020B0400000000000000" pitchFamily="50" charset="-128"/>
            </a:endParaRPr>
          </a:p>
          <a:p>
            <a:r>
              <a:rPr kumimoji="1" lang="ja-JP" altLang="en-US" dirty="0">
                <a:solidFill>
                  <a:schemeClr val="bg1"/>
                </a:solidFill>
                <a:latin typeface="游ゴシック" panose="020B0400000000000000" pitchFamily="50" charset="-128"/>
                <a:ea typeface="游ゴシック" panose="020B0400000000000000" pitchFamily="50" charset="-128"/>
              </a:rPr>
              <a:t>どの戦いも敵の行動パターンなどをから攻略法を見つけなければ、どのような装備だろうと勝利はありません。</a:t>
            </a:r>
            <a:r>
              <a:rPr lang="ja-JP" altLang="en-US" dirty="0">
                <a:solidFill>
                  <a:schemeClr val="bg1"/>
                </a:solidFill>
                <a:latin typeface="游ゴシック" panose="020B0400000000000000" pitchFamily="50" charset="-128"/>
                <a:ea typeface="游ゴシック" panose="020B0400000000000000" pitchFamily="50" charset="-128"/>
              </a:rPr>
              <a:t>そうした</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ギミック</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攻略こそが本作の本質にしてコンセプトなのです。</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pic>
        <p:nvPicPr>
          <p:cNvPr id="17" name="図 16" descr="室内, 窓, 写真, テーブル が含まれている画像&#10;&#10;非常に高い精度で生成された説明">
            <a:extLst>
              <a:ext uri="{FF2B5EF4-FFF2-40B4-BE49-F238E27FC236}">
                <a16:creationId xmlns:a16="http://schemas.microsoft.com/office/drawing/2014/main" id="{5580E8BD-BB81-416D-9DC8-17D88412179D}"/>
              </a:ext>
            </a:extLst>
          </p:cNvPr>
          <p:cNvPicPr>
            <a:picLocks noChangeAspect="1"/>
          </p:cNvPicPr>
          <p:nvPr/>
        </p:nvPicPr>
        <p:blipFill rotWithShape="1">
          <a:blip r:embed="rId3">
            <a:extLst>
              <a:ext uri="{28A0092B-C50C-407E-A947-70E740481C1C}">
                <a14:useLocalDpi xmlns:a14="http://schemas.microsoft.com/office/drawing/2010/main" val="0"/>
              </a:ext>
            </a:extLst>
          </a:blip>
          <a:srcRect l="21855" t="49548" r="20137" b="7119"/>
          <a:stretch/>
        </p:blipFill>
        <p:spPr>
          <a:xfrm>
            <a:off x="1062726" y="3997151"/>
            <a:ext cx="3529147" cy="1886448"/>
          </a:xfrm>
          <a:prstGeom prst="rect">
            <a:avLst/>
          </a:prstGeom>
        </p:spPr>
      </p:pic>
      <p:pic>
        <p:nvPicPr>
          <p:cNvPr id="18" name="図 17">
            <a:extLst>
              <a:ext uri="{FF2B5EF4-FFF2-40B4-BE49-F238E27FC236}">
                <a16:creationId xmlns:a16="http://schemas.microsoft.com/office/drawing/2014/main" id="{28D1C2DA-C5AF-4171-84AE-58B81BC9D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629" y="3997151"/>
            <a:ext cx="3384645" cy="1892046"/>
          </a:xfrm>
          <a:prstGeom prst="rect">
            <a:avLst/>
          </a:prstGeom>
        </p:spPr>
      </p:pic>
      <p:pic>
        <p:nvPicPr>
          <p:cNvPr id="19" name="図 18" descr="乗馬 が含まれている画像&#10;&#10;高い精度で生成された説明">
            <a:extLst>
              <a:ext uri="{FF2B5EF4-FFF2-40B4-BE49-F238E27FC236}">
                <a16:creationId xmlns:a16="http://schemas.microsoft.com/office/drawing/2014/main" id="{599451F3-E4B9-45F5-B4F0-7BE7CE8FB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576" y="3997559"/>
            <a:ext cx="3357350" cy="1886040"/>
          </a:xfrm>
          <a:prstGeom prst="rect">
            <a:avLst/>
          </a:prstGeom>
        </p:spPr>
      </p:pic>
    </p:spTree>
    <p:extLst>
      <p:ext uri="{BB962C8B-B14F-4D97-AF65-F5344CB8AC3E}">
        <p14:creationId xmlns:p14="http://schemas.microsoft.com/office/powerpoint/2010/main" val="107889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3964034"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Game system 1</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14" name="図 13">
            <a:extLst>
              <a:ext uri="{FF2B5EF4-FFF2-40B4-BE49-F238E27FC236}">
                <a16:creationId xmlns:a16="http://schemas.microsoft.com/office/drawing/2014/main" id="{68E6F5E8-C8A2-494F-9EA3-E1E947D16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943612"/>
            <a:ext cx="10453959" cy="2757531"/>
          </a:xfrm>
          <a:prstGeom prst="rect">
            <a:avLst/>
          </a:prstGeom>
        </p:spPr>
      </p:pic>
      <p:sp>
        <p:nvSpPr>
          <p:cNvPr id="15" name="テキスト ボックス 14">
            <a:extLst>
              <a:ext uri="{FF2B5EF4-FFF2-40B4-BE49-F238E27FC236}">
                <a16:creationId xmlns:a16="http://schemas.microsoft.com/office/drawing/2014/main" id="{9BE5848C-B600-485B-B575-CA6FD3C67629}"/>
              </a:ext>
            </a:extLst>
          </p:cNvPr>
          <p:cNvSpPr txBox="1"/>
          <p:nvPr/>
        </p:nvSpPr>
        <p:spPr>
          <a:xfrm>
            <a:off x="1016001" y="1125133"/>
            <a:ext cx="1723549"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基本ルール</a:t>
            </a:r>
          </a:p>
        </p:txBody>
      </p:sp>
      <p:sp>
        <p:nvSpPr>
          <p:cNvPr id="16" name="テキスト ボックス 15">
            <a:extLst>
              <a:ext uri="{FF2B5EF4-FFF2-40B4-BE49-F238E27FC236}">
                <a16:creationId xmlns:a16="http://schemas.microsoft.com/office/drawing/2014/main" id="{BEA44ABA-3DF5-4580-B1D6-6EE294E6812F}"/>
              </a:ext>
            </a:extLst>
          </p:cNvPr>
          <p:cNvSpPr txBox="1"/>
          <p:nvPr/>
        </p:nvSpPr>
        <p:spPr>
          <a:xfrm>
            <a:off x="4949370" y="1821670"/>
            <a:ext cx="6170747" cy="1477328"/>
          </a:xfrm>
          <a:prstGeom prst="rect">
            <a:avLst/>
          </a:prstGeom>
          <a:noFill/>
        </p:spPr>
        <p:txBody>
          <a:bodyPr wrap="square" rtlCol="0">
            <a:spAutoFit/>
          </a:bodyPr>
          <a:lstStyle/>
          <a:p>
            <a:r>
              <a:rPr lang="ja-JP" altLang="en-US" dirty="0">
                <a:solidFill>
                  <a:schemeClr val="bg1"/>
                </a:solidFill>
                <a:latin typeface="游ゴシック" panose="020B0400000000000000" pitchFamily="50" charset="-128"/>
                <a:ea typeface="游ゴシック" panose="020B0400000000000000" pitchFamily="50" charset="-128"/>
              </a:rPr>
              <a:t>主人公か敵の</a:t>
            </a:r>
            <a:r>
              <a:rPr lang="en-US" altLang="ja-JP" dirty="0">
                <a:solidFill>
                  <a:schemeClr val="bg1"/>
                </a:solidFill>
                <a:latin typeface="游ゴシック" panose="020B0400000000000000" pitchFamily="50" charset="-128"/>
                <a:ea typeface="游ゴシック" panose="020B0400000000000000" pitchFamily="50" charset="-128"/>
              </a:rPr>
              <a:t>HP</a:t>
            </a:r>
            <a:r>
              <a:rPr lang="ja-JP" altLang="en-US" dirty="0">
                <a:solidFill>
                  <a:schemeClr val="bg1"/>
                </a:solidFill>
                <a:latin typeface="游ゴシック" panose="020B0400000000000000" pitchFamily="50" charset="-128"/>
                <a:ea typeface="游ゴシック" panose="020B0400000000000000" pitchFamily="50" charset="-128"/>
              </a:rPr>
              <a:t>が</a:t>
            </a:r>
            <a:r>
              <a:rPr lang="en-US" altLang="ja-JP" dirty="0">
                <a:solidFill>
                  <a:schemeClr val="bg1"/>
                </a:solidFill>
                <a:latin typeface="游ゴシック" panose="020B0400000000000000" pitchFamily="50" charset="-128"/>
                <a:ea typeface="游ゴシック" panose="020B0400000000000000" pitchFamily="50" charset="-128"/>
              </a:rPr>
              <a:t>0</a:t>
            </a:r>
            <a:r>
              <a:rPr lang="ja-JP" altLang="en-US" dirty="0">
                <a:solidFill>
                  <a:schemeClr val="bg1"/>
                </a:solidFill>
                <a:latin typeface="游ゴシック" panose="020B0400000000000000" pitchFamily="50" charset="-128"/>
                <a:ea typeface="游ゴシック" panose="020B0400000000000000" pitchFamily="50" charset="-128"/>
              </a:rPr>
              <a:t>になるまで戦い、最後まで立っていた方の勝利となる。主人公は</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攻撃</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防御</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回避</a:t>
            </a:r>
            <a:r>
              <a:rPr lang="en-US" altLang="ja-JP" dirty="0">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の３つのアクションを、状況に応じて使い分け、適切なアクションを行うことで、勝利がプレイヤーの元へ引き寄せられていきます。</a:t>
            </a:r>
            <a:endParaRPr lang="en-US" altLang="ja-JP" dirty="0">
              <a:solidFill>
                <a:schemeClr val="bg1"/>
              </a:solidFill>
              <a:latin typeface="游ゴシック" panose="020B0400000000000000" pitchFamily="50" charset="-128"/>
              <a:ea typeface="游ゴシック" panose="020B0400000000000000" pitchFamily="50" charset="-128"/>
            </a:endParaRPr>
          </a:p>
        </p:txBody>
      </p:sp>
      <p:pic>
        <p:nvPicPr>
          <p:cNvPr id="17" name="図 16" descr="室内, 窓, 写真, テーブル が含まれている画像&#10;&#10;非常に高い精度で生成された説明">
            <a:extLst>
              <a:ext uri="{FF2B5EF4-FFF2-40B4-BE49-F238E27FC236}">
                <a16:creationId xmlns:a16="http://schemas.microsoft.com/office/drawing/2014/main" id="{5580E8BD-BB81-416D-9DC8-17D88412179D}"/>
              </a:ext>
            </a:extLst>
          </p:cNvPr>
          <p:cNvPicPr>
            <a:picLocks noChangeAspect="1"/>
          </p:cNvPicPr>
          <p:nvPr/>
        </p:nvPicPr>
        <p:blipFill rotWithShape="1">
          <a:blip r:embed="rId3">
            <a:extLst>
              <a:ext uri="{28A0092B-C50C-407E-A947-70E740481C1C}">
                <a14:useLocalDpi xmlns:a14="http://schemas.microsoft.com/office/drawing/2010/main" val="0"/>
              </a:ext>
            </a:extLst>
          </a:blip>
          <a:srcRect l="21855" t="49548" r="20137" b="7119"/>
          <a:stretch/>
        </p:blipFill>
        <p:spPr>
          <a:xfrm>
            <a:off x="1158967" y="1613221"/>
            <a:ext cx="3529147" cy="1886448"/>
          </a:xfrm>
          <a:prstGeom prst="rect">
            <a:avLst/>
          </a:prstGeom>
        </p:spPr>
      </p:pic>
      <p:pic>
        <p:nvPicPr>
          <p:cNvPr id="20" name="図 19">
            <a:extLst>
              <a:ext uri="{FF2B5EF4-FFF2-40B4-BE49-F238E27FC236}">
                <a16:creationId xmlns:a16="http://schemas.microsoft.com/office/drawing/2014/main" id="{E704C982-0534-4F42-86DF-8957E6D07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3882664"/>
            <a:ext cx="10453959" cy="2757531"/>
          </a:xfrm>
          <a:prstGeom prst="rect">
            <a:avLst/>
          </a:prstGeom>
        </p:spPr>
      </p:pic>
      <p:sp>
        <p:nvSpPr>
          <p:cNvPr id="21" name="テキスト ボックス 20">
            <a:extLst>
              <a:ext uri="{FF2B5EF4-FFF2-40B4-BE49-F238E27FC236}">
                <a16:creationId xmlns:a16="http://schemas.microsoft.com/office/drawing/2014/main" id="{BEDE3D58-E338-42A9-9B1E-14B6C3B61684}"/>
              </a:ext>
            </a:extLst>
          </p:cNvPr>
          <p:cNvSpPr txBox="1"/>
          <p:nvPr/>
        </p:nvSpPr>
        <p:spPr>
          <a:xfrm>
            <a:off x="1016001" y="4064185"/>
            <a:ext cx="4493538"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スタミナ管理が勝利の分かれ目</a:t>
            </a:r>
          </a:p>
        </p:txBody>
      </p:sp>
      <p:sp>
        <p:nvSpPr>
          <p:cNvPr id="22" name="テキスト ボックス 21">
            <a:extLst>
              <a:ext uri="{FF2B5EF4-FFF2-40B4-BE49-F238E27FC236}">
                <a16:creationId xmlns:a16="http://schemas.microsoft.com/office/drawing/2014/main" id="{7893C998-C657-412A-AC52-52CEB97FC35D}"/>
              </a:ext>
            </a:extLst>
          </p:cNvPr>
          <p:cNvSpPr txBox="1"/>
          <p:nvPr/>
        </p:nvSpPr>
        <p:spPr>
          <a:xfrm>
            <a:off x="1158967" y="4859041"/>
            <a:ext cx="6170747" cy="1200329"/>
          </a:xfrm>
          <a:prstGeom prst="rect">
            <a:avLst/>
          </a:prstGeom>
          <a:noFill/>
        </p:spPr>
        <p:txBody>
          <a:bodyPr wrap="square" rtlCol="0">
            <a:spAutoFit/>
          </a:bodyPr>
          <a:lstStyle/>
          <a:p>
            <a:r>
              <a:rPr lang="ja-JP" altLang="en-US" dirty="0">
                <a:solidFill>
                  <a:schemeClr val="bg1"/>
                </a:solidFill>
                <a:latin typeface="游ゴシック" panose="020B0400000000000000" pitchFamily="50" charset="-128"/>
                <a:ea typeface="游ゴシック" panose="020B0400000000000000" pitchFamily="50" charset="-128"/>
              </a:rPr>
              <a:t>攻撃や防御など一つ一つのアクションを行うたびにスタミナを消費します。例え防御を行おうと、スタミナがなくなれば防御は失敗します。あらゆる自体を想定して、無駄な行動は省く必要があります。</a:t>
            </a:r>
            <a:endParaRPr lang="en-US" altLang="ja-JP" dirty="0">
              <a:solidFill>
                <a:schemeClr val="bg1"/>
              </a:solidFill>
              <a:latin typeface="游ゴシック" panose="020B0400000000000000" pitchFamily="50" charset="-128"/>
              <a:ea typeface="游ゴシック" panose="020B0400000000000000" pitchFamily="50" charset="-128"/>
            </a:endParaRPr>
          </a:p>
        </p:txBody>
      </p:sp>
      <p:pic>
        <p:nvPicPr>
          <p:cNvPr id="25" name="図 24" descr="屋外, 草, 動物 が含まれている画像&#10;&#10;非常に高い精度で生成された説明">
            <a:extLst>
              <a:ext uri="{FF2B5EF4-FFF2-40B4-BE49-F238E27FC236}">
                <a16:creationId xmlns:a16="http://schemas.microsoft.com/office/drawing/2014/main" id="{B4F70702-B8F0-4BEA-9E79-A2B99F969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3886" y="4525850"/>
            <a:ext cx="3529147" cy="1886448"/>
          </a:xfrm>
          <a:prstGeom prst="rect">
            <a:avLst/>
          </a:prstGeom>
        </p:spPr>
      </p:pic>
    </p:spTree>
    <p:extLst>
      <p:ext uri="{BB962C8B-B14F-4D97-AF65-F5344CB8AC3E}">
        <p14:creationId xmlns:p14="http://schemas.microsoft.com/office/powerpoint/2010/main" val="982315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3964034"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Game system 2</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14" name="図 13">
            <a:extLst>
              <a:ext uri="{FF2B5EF4-FFF2-40B4-BE49-F238E27FC236}">
                <a16:creationId xmlns:a16="http://schemas.microsoft.com/office/drawing/2014/main" id="{68E6F5E8-C8A2-494F-9EA3-E1E947D16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943612"/>
            <a:ext cx="10453959" cy="2757531"/>
          </a:xfrm>
          <a:prstGeom prst="rect">
            <a:avLst/>
          </a:prstGeom>
        </p:spPr>
      </p:pic>
      <p:sp>
        <p:nvSpPr>
          <p:cNvPr id="15" name="テキスト ボックス 14">
            <a:extLst>
              <a:ext uri="{FF2B5EF4-FFF2-40B4-BE49-F238E27FC236}">
                <a16:creationId xmlns:a16="http://schemas.microsoft.com/office/drawing/2014/main" id="{9BE5848C-B600-485B-B575-CA6FD3C67629}"/>
              </a:ext>
            </a:extLst>
          </p:cNvPr>
          <p:cNvSpPr txBox="1"/>
          <p:nvPr/>
        </p:nvSpPr>
        <p:spPr>
          <a:xfrm>
            <a:off x="1016001" y="1125133"/>
            <a:ext cx="4493538"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レベルアップでステータス強化</a:t>
            </a:r>
          </a:p>
        </p:txBody>
      </p:sp>
      <p:sp>
        <p:nvSpPr>
          <p:cNvPr id="16" name="テキスト ボックス 15">
            <a:extLst>
              <a:ext uri="{FF2B5EF4-FFF2-40B4-BE49-F238E27FC236}">
                <a16:creationId xmlns:a16="http://schemas.microsoft.com/office/drawing/2014/main" id="{BEA44ABA-3DF5-4580-B1D6-6EE294E6812F}"/>
              </a:ext>
            </a:extLst>
          </p:cNvPr>
          <p:cNvSpPr txBox="1"/>
          <p:nvPr/>
        </p:nvSpPr>
        <p:spPr>
          <a:xfrm>
            <a:off x="4976224" y="1936084"/>
            <a:ext cx="6170747" cy="1415772"/>
          </a:xfrm>
          <a:prstGeom prst="rect">
            <a:avLst/>
          </a:prstGeom>
          <a:noFill/>
        </p:spPr>
        <p:txBody>
          <a:bodyPr wrap="square" rtlCol="0">
            <a:spAutoFit/>
          </a:bodyPr>
          <a:lstStyle/>
          <a:p>
            <a:r>
              <a:rPr lang="ja-JP" altLang="en-US" dirty="0">
                <a:solidFill>
                  <a:schemeClr val="bg1"/>
                </a:solidFill>
                <a:latin typeface="游ゴシック" panose="020B0400000000000000" pitchFamily="50" charset="-128"/>
                <a:ea typeface="游ゴシック" panose="020B0400000000000000" pitchFamily="50" charset="-128"/>
              </a:rPr>
              <a:t>敵を倒す事で、経験値を得てレベルアップすることができます。レベルアップすると、</a:t>
            </a:r>
            <a:r>
              <a:rPr lang="en-US" altLang="ja-JP" dirty="0">
                <a:solidFill>
                  <a:schemeClr val="bg1"/>
                </a:solidFill>
                <a:latin typeface="游ゴシック" panose="020B0400000000000000" pitchFamily="50" charset="-128"/>
                <a:ea typeface="游ゴシック" panose="020B0400000000000000" pitchFamily="50" charset="-128"/>
              </a:rPr>
              <a:t>HP</a:t>
            </a:r>
            <a:r>
              <a:rPr lang="ja-JP" altLang="en-US" dirty="0" err="1">
                <a:solidFill>
                  <a:schemeClr val="bg1"/>
                </a:solidFill>
                <a:latin typeface="游ゴシック" panose="020B0400000000000000" pitchFamily="50" charset="-128"/>
                <a:ea typeface="游ゴシック" panose="020B0400000000000000" pitchFamily="50" charset="-128"/>
              </a:rPr>
              <a:t>、</a:t>
            </a:r>
            <a:r>
              <a:rPr lang="ja-JP" altLang="en-US" dirty="0">
                <a:solidFill>
                  <a:schemeClr val="bg1"/>
                </a:solidFill>
                <a:latin typeface="游ゴシック" panose="020B0400000000000000" pitchFamily="50" charset="-128"/>
                <a:ea typeface="游ゴシック" panose="020B0400000000000000" pitchFamily="50" charset="-128"/>
              </a:rPr>
              <a:t>スタミナ、攻撃力などいずれかの項目を選んで強化することができます。</a:t>
            </a:r>
            <a:endParaRPr lang="en-US" altLang="ja-JP" dirty="0">
              <a:solidFill>
                <a:schemeClr val="bg1"/>
              </a:solidFill>
              <a:latin typeface="游ゴシック" panose="020B0400000000000000" pitchFamily="50" charset="-128"/>
              <a:ea typeface="游ゴシック" panose="020B0400000000000000" pitchFamily="50" charset="-128"/>
            </a:endParaRPr>
          </a:p>
          <a:p>
            <a:endParaRPr lang="en-US" altLang="ja-JP" dirty="0">
              <a:solidFill>
                <a:schemeClr val="bg1"/>
              </a:solidFill>
              <a:latin typeface="游ゴシック" panose="020B0400000000000000" pitchFamily="50" charset="-128"/>
              <a:ea typeface="游ゴシック" panose="020B0400000000000000" pitchFamily="50" charset="-128"/>
            </a:endParaRPr>
          </a:p>
          <a:p>
            <a:r>
              <a:rPr lang="en-US" altLang="ja-JP" sz="1400" dirty="0">
                <a:solidFill>
                  <a:schemeClr val="bg1"/>
                </a:solidFill>
                <a:latin typeface="游ゴシック" panose="020B0400000000000000" pitchFamily="50" charset="-128"/>
                <a:ea typeface="游ゴシック" panose="020B0400000000000000" pitchFamily="50" charset="-128"/>
              </a:rPr>
              <a:t>※</a:t>
            </a:r>
            <a:r>
              <a:rPr lang="ja-JP" altLang="en-US" sz="1400" dirty="0">
                <a:solidFill>
                  <a:schemeClr val="bg1"/>
                </a:solidFill>
                <a:latin typeface="游ゴシック" panose="020B0400000000000000" pitchFamily="50" charset="-128"/>
                <a:ea typeface="游ゴシック" panose="020B0400000000000000" pitchFamily="50" charset="-128"/>
              </a:rPr>
              <a:t>ステータス振り直し仕様も合わせて検討</a:t>
            </a:r>
            <a:endParaRPr lang="en-US" altLang="ja-JP" sz="1400" dirty="0">
              <a:solidFill>
                <a:schemeClr val="bg1"/>
              </a:solidFill>
              <a:latin typeface="游ゴシック" panose="020B0400000000000000" pitchFamily="50" charset="-128"/>
              <a:ea typeface="游ゴシック" panose="020B0400000000000000" pitchFamily="50" charset="-128"/>
            </a:endParaRPr>
          </a:p>
        </p:txBody>
      </p:sp>
      <p:pic>
        <p:nvPicPr>
          <p:cNvPr id="20" name="図 19">
            <a:extLst>
              <a:ext uri="{FF2B5EF4-FFF2-40B4-BE49-F238E27FC236}">
                <a16:creationId xmlns:a16="http://schemas.microsoft.com/office/drawing/2014/main" id="{E704C982-0534-4F42-86DF-8957E6D07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3882664"/>
            <a:ext cx="10453959" cy="2757531"/>
          </a:xfrm>
          <a:prstGeom prst="rect">
            <a:avLst/>
          </a:prstGeom>
        </p:spPr>
      </p:pic>
      <p:sp>
        <p:nvSpPr>
          <p:cNvPr id="21" name="テキスト ボックス 20">
            <a:extLst>
              <a:ext uri="{FF2B5EF4-FFF2-40B4-BE49-F238E27FC236}">
                <a16:creationId xmlns:a16="http://schemas.microsoft.com/office/drawing/2014/main" id="{BEDE3D58-E338-42A9-9B1E-14B6C3B61684}"/>
              </a:ext>
            </a:extLst>
          </p:cNvPr>
          <p:cNvSpPr txBox="1"/>
          <p:nvPr/>
        </p:nvSpPr>
        <p:spPr>
          <a:xfrm>
            <a:off x="1016001" y="4064185"/>
            <a:ext cx="5416868"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ルーンストーンや宝石装備で補正強化</a:t>
            </a:r>
          </a:p>
        </p:txBody>
      </p:sp>
      <p:sp>
        <p:nvSpPr>
          <p:cNvPr id="22" name="テキスト ボックス 21">
            <a:extLst>
              <a:ext uri="{FF2B5EF4-FFF2-40B4-BE49-F238E27FC236}">
                <a16:creationId xmlns:a16="http://schemas.microsoft.com/office/drawing/2014/main" id="{7893C998-C657-412A-AC52-52CEB97FC35D}"/>
              </a:ext>
            </a:extLst>
          </p:cNvPr>
          <p:cNvSpPr txBox="1"/>
          <p:nvPr/>
        </p:nvSpPr>
        <p:spPr>
          <a:xfrm>
            <a:off x="1158967" y="4859041"/>
            <a:ext cx="6170747" cy="1200329"/>
          </a:xfrm>
          <a:prstGeom prst="rect">
            <a:avLst/>
          </a:prstGeom>
          <a:noFill/>
        </p:spPr>
        <p:txBody>
          <a:bodyPr wrap="square" rtlCol="0">
            <a:spAutoFit/>
          </a:bodyPr>
          <a:lstStyle/>
          <a:p>
            <a:r>
              <a:rPr lang="ja-JP" altLang="en-US" dirty="0">
                <a:solidFill>
                  <a:schemeClr val="bg1"/>
                </a:solidFill>
                <a:latin typeface="游ゴシック" panose="020B0400000000000000" pitchFamily="50" charset="-128"/>
                <a:ea typeface="游ゴシック" panose="020B0400000000000000" pitchFamily="50" charset="-128"/>
              </a:rPr>
              <a:t>戦闘に勝利するとランダムでルーンストーンや宝石などを入手する事があります。様々な補正効果を持っており、複数装備できます。戦闘をより有利にするために、より多くの装備品を集める事が重要になります。</a:t>
            </a:r>
            <a:endParaRPr lang="en-US" altLang="ja-JP" dirty="0">
              <a:solidFill>
                <a:schemeClr val="bg1"/>
              </a:solidFill>
              <a:latin typeface="游ゴシック" panose="020B0400000000000000" pitchFamily="50" charset="-128"/>
              <a:ea typeface="游ゴシック" panose="020B0400000000000000" pitchFamily="50" charset="-128"/>
            </a:endParaRPr>
          </a:p>
        </p:txBody>
      </p:sp>
      <p:pic>
        <p:nvPicPr>
          <p:cNvPr id="13" name="図 12">
            <a:extLst>
              <a:ext uri="{FF2B5EF4-FFF2-40B4-BE49-F238E27FC236}">
                <a16:creationId xmlns:a16="http://schemas.microsoft.com/office/drawing/2014/main" id="{B1026309-0433-4C41-8E33-4CCFC5243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49" y="1675331"/>
            <a:ext cx="3529146" cy="1886448"/>
          </a:xfrm>
          <a:prstGeom prst="rect">
            <a:avLst/>
          </a:prstGeom>
        </p:spPr>
      </p:pic>
      <p:pic>
        <p:nvPicPr>
          <p:cNvPr id="3" name="図 2" descr="建物 が含まれている画像&#10;&#10;高い精度で生成された説明">
            <a:extLst>
              <a:ext uri="{FF2B5EF4-FFF2-40B4-BE49-F238E27FC236}">
                <a16:creationId xmlns:a16="http://schemas.microsoft.com/office/drawing/2014/main" id="{174A5F92-0DDC-44FE-9999-79E181036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3885" y="4525850"/>
            <a:ext cx="3529147" cy="1886448"/>
          </a:xfrm>
          <a:prstGeom prst="rect">
            <a:avLst/>
          </a:prstGeom>
        </p:spPr>
      </p:pic>
    </p:spTree>
    <p:extLst>
      <p:ext uri="{BB962C8B-B14F-4D97-AF65-F5344CB8AC3E}">
        <p14:creationId xmlns:p14="http://schemas.microsoft.com/office/powerpoint/2010/main" val="162121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3352200"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Game Cycle</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14" name="図 13">
            <a:extLst>
              <a:ext uri="{FF2B5EF4-FFF2-40B4-BE49-F238E27FC236}">
                <a16:creationId xmlns:a16="http://schemas.microsoft.com/office/drawing/2014/main" id="{68E6F5E8-C8A2-494F-9EA3-E1E947D16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943612"/>
            <a:ext cx="10453959" cy="5544271"/>
          </a:xfrm>
          <a:prstGeom prst="rect">
            <a:avLst/>
          </a:prstGeom>
        </p:spPr>
      </p:pic>
      <p:sp>
        <p:nvSpPr>
          <p:cNvPr id="15" name="テキスト ボックス 14">
            <a:extLst>
              <a:ext uri="{FF2B5EF4-FFF2-40B4-BE49-F238E27FC236}">
                <a16:creationId xmlns:a16="http://schemas.microsoft.com/office/drawing/2014/main" id="{9BE5848C-B600-485B-B575-CA6FD3C67629}"/>
              </a:ext>
            </a:extLst>
          </p:cNvPr>
          <p:cNvSpPr txBox="1"/>
          <p:nvPr/>
        </p:nvSpPr>
        <p:spPr>
          <a:xfrm>
            <a:off x="1016001" y="1125133"/>
            <a:ext cx="2954655"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基本ゲームサイクル</a:t>
            </a:r>
          </a:p>
        </p:txBody>
      </p:sp>
      <p:pic>
        <p:nvPicPr>
          <p:cNvPr id="3" name="図 2" descr="テキスト が含まれている画像&#10;&#10;高い精度で生成された説明">
            <a:extLst>
              <a:ext uri="{FF2B5EF4-FFF2-40B4-BE49-F238E27FC236}">
                <a16:creationId xmlns:a16="http://schemas.microsoft.com/office/drawing/2014/main" id="{D50213B1-6659-43F2-8520-8BC247032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64" y="2103284"/>
            <a:ext cx="3009145" cy="1671476"/>
          </a:xfrm>
          <a:prstGeom prst="rect">
            <a:avLst/>
          </a:prstGeom>
        </p:spPr>
      </p:pic>
      <p:pic>
        <p:nvPicPr>
          <p:cNvPr id="9" name="図 8" descr="空, 屋外, ライト, 交通 が含まれている画像&#10;&#10;非常に高い精度で生成された説明">
            <a:extLst>
              <a:ext uri="{FF2B5EF4-FFF2-40B4-BE49-F238E27FC236}">
                <a16:creationId xmlns:a16="http://schemas.microsoft.com/office/drawing/2014/main" id="{CC5BFF64-C9F7-468E-9781-8F306F714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463" y="4239283"/>
            <a:ext cx="3009145" cy="1675105"/>
          </a:xfrm>
          <a:prstGeom prst="rect">
            <a:avLst/>
          </a:prstGeom>
        </p:spPr>
      </p:pic>
      <p:sp>
        <p:nvSpPr>
          <p:cNvPr id="16" name="テキスト ボックス 15">
            <a:extLst>
              <a:ext uri="{FF2B5EF4-FFF2-40B4-BE49-F238E27FC236}">
                <a16:creationId xmlns:a16="http://schemas.microsoft.com/office/drawing/2014/main" id="{BEA44ABA-3DF5-4580-B1D6-6EE294E6812F}"/>
              </a:ext>
            </a:extLst>
          </p:cNvPr>
          <p:cNvSpPr txBox="1"/>
          <p:nvPr/>
        </p:nvSpPr>
        <p:spPr>
          <a:xfrm>
            <a:off x="2331921" y="1783295"/>
            <a:ext cx="2283645"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①進む場所を選択</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51C19BA0-709E-4450-8B14-DBCC5FE882DC}"/>
              </a:ext>
            </a:extLst>
          </p:cNvPr>
          <p:cNvSpPr txBox="1"/>
          <p:nvPr/>
        </p:nvSpPr>
        <p:spPr>
          <a:xfrm>
            <a:off x="6721815" y="1812323"/>
            <a:ext cx="2283645"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②戦闘</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sp>
        <p:nvSpPr>
          <p:cNvPr id="24" name="テキスト ボックス 23">
            <a:extLst>
              <a:ext uri="{FF2B5EF4-FFF2-40B4-BE49-F238E27FC236}">
                <a16:creationId xmlns:a16="http://schemas.microsoft.com/office/drawing/2014/main" id="{340F5ED2-98E3-45F7-95D7-ADB34881D119}"/>
              </a:ext>
            </a:extLst>
          </p:cNvPr>
          <p:cNvSpPr txBox="1"/>
          <p:nvPr/>
        </p:nvSpPr>
        <p:spPr>
          <a:xfrm>
            <a:off x="2318304" y="3919189"/>
            <a:ext cx="2683443"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④装備入手＆次敵解放</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pic>
        <p:nvPicPr>
          <p:cNvPr id="17" name="図 16" descr="室内, 窓, 写真, テーブル が含まれている画像&#10;&#10;非常に高い精度で生成された説明">
            <a:extLst>
              <a:ext uri="{FF2B5EF4-FFF2-40B4-BE49-F238E27FC236}">
                <a16:creationId xmlns:a16="http://schemas.microsoft.com/office/drawing/2014/main" id="{5580E8BD-BB81-416D-9DC8-17D88412179D}"/>
              </a:ext>
            </a:extLst>
          </p:cNvPr>
          <p:cNvPicPr>
            <a:picLocks noChangeAspect="1"/>
          </p:cNvPicPr>
          <p:nvPr/>
        </p:nvPicPr>
        <p:blipFill rotWithShape="1">
          <a:blip r:embed="rId5">
            <a:extLst>
              <a:ext uri="{28A0092B-C50C-407E-A947-70E740481C1C}">
                <a14:useLocalDpi xmlns:a14="http://schemas.microsoft.com/office/drawing/2010/main" val="0"/>
              </a:ext>
            </a:extLst>
          </a:blip>
          <a:srcRect l="21855" t="49548" r="20137" b="7119"/>
          <a:stretch/>
        </p:blipFill>
        <p:spPr>
          <a:xfrm>
            <a:off x="6803507" y="2103284"/>
            <a:ext cx="3126980" cy="1671476"/>
          </a:xfrm>
          <a:prstGeom prst="rect">
            <a:avLst/>
          </a:prstGeom>
        </p:spPr>
      </p:pic>
      <p:pic>
        <p:nvPicPr>
          <p:cNvPr id="5" name="図 4">
            <a:extLst>
              <a:ext uri="{FF2B5EF4-FFF2-40B4-BE49-F238E27FC236}">
                <a16:creationId xmlns:a16="http://schemas.microsoft.com/office/drawing/2014/main" id="{88CEB06C-1911-4C44-962A-F6AA477038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3507" y="4239283"/>
            <a:ext cx="3126979" cy="1671476"/>
          </a:xfrm>
          <a:prstGeom prst="rect">
            <a:avLst/>
          </a:prstGeom>
        </p:spPr>
      </p:pic>
      <p:sp>
        <p:nvSpPr>
          <p:cNvPr id="23" name="テキスト ボックス 22">
            <a:extLst>
              <a:ext uri="{FF2B5EF4-FFF2-40B4-BE49-F238E27FC236}">
                <a16:creationId xmlns:a16="http://schemas.microsoft.com/office/drawing/2014/main" id="{5C10F2EE-F312-4DB7-A510-1BE1FC91A3AF}"/>
              </a:ext>
            </a:extLst>
          </p:cNvPr>
          <p:cNvSpPr txBox="1"/>
          <p:nvPr/>
        </p:nvSpPr>
        <p:spPr>
          <a:xfrm>
            <a:off x="6721815" y="3950923"/>
            <a:ext cx="2683443"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③勝利でレベルアップ</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cxnSp>
        <p:nvCxnSpPr>
          <p:cNvPr id="13" name="直線矢印コネクタ 12">
            <a:extLst>
              <a:ext uri="{FF2B5EF4-FFF2-40B4-BE49-F238E27FC236}">
                <a16:creationId xmlns:a16="http://schemas.microsoft.com/office/drawing/2014/main" id="{18AB77D2-438E-4633-98E4-79E7C7EE6577}"/>
              </a:ext>
            </a:extLst>
          </p:cNvPr>
          <p:cNvCxnSpPr>
            <a:cxnSpLocks/>
            <a:stCxn id="3" idx="3"/>
            <a:endCxn id="17" idx="1"/>
          </p:cNvCxnSpPr>
          <p:nvPr/>
        </p:nvCxnSpPr>
        <p:spPr>
          <a:xfrm>
            <a:off x="5384609" y="2939022"/>
            <a:ext cx="141889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87AB2690-18E4-4F58-A343-E83AA31FABF0}"/>
              </a:ext>
            </a:extLst>
          </p:cNvPr>
          <p:cNvCxnSpPr>
            <a:cxnSpLocks/>
            <a:stCxn id="17" idx="3"/>
            <a:endCxn id="5" idx="3"/>
          </p:cNvCxnSpPr>
          <p:nvPr/>
        </p:nvCxnSpPr>
        <p:spPr>
          <a:xfrm flipH="1">
            <a:off x="9930486" y="2939022"/>
            <a:ext cx="1" cy="2135999"/>
          </a:xfrm>
          <a:prstGeom prst="bentConnector3">
            <a:avLst>
              <a:gd name="adj1" fmla="val -2286000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1A96C32-8AA2-4302-9132-E9C45323177D}"/>
              </a:ext>
            </a:extLst>
          </p:cNvPr>
          <p:cNvCxnSpPr>
            <a:cxnSpLocks/>
            <a:stCxn id="5" idx="1"/>
            <a:endCxn id="9" idx="3"/>
          </p:cNvCxnSpPr>
          <p:nvPr/>
        </p:nvCxnSpPr>
        <p:spPr>
          <a:xfrm flipH="1">
            <a:off x="5384608" y="5075021"/>
            <a:ext cx="1418899" cy="181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E98E46F-F82C-4BE3-9FC0-188329936E9E}"/>
              </a:ext>
            </a:extLst>
          </p:cNvPr>
          <p:cNvCxnSpPr>
            <a:cxnSpLocks/>
            <a:stCxn id="9" idx="1"/>
            <a:endCxn id="3" idx="1"/>
          </p:cNvCxnSpPr>
          <p:nvPr/>
        </p:nvCxnSpPr>
        <p:spPr>
          <a:xfrm rot="10800000" flipH="1">
            <a:off x="2375462" y="2939022"/>
            <a:ext cx="1" cy="2137814"/>
          </a:xfrm>
          <a:prstGeom prst="bentConnector3">
            <a:avLst>
              <a:gd name="adj1" fmla="val -2286000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5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464458" y="500834"/>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3135987"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Character</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4" name="図 3">
            <a:extLst>
              <a:ext uri="{FF2B5EF4-FFF2-40B4-BE49-F238E27FC236}">
                <a16:creationId xmlns:a16="http://schemas.microsoft.com/office/drawing/2014/main" id="{C286F8A7-673A-4DA9-8572-CF80E423A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59" y="1052291"/>
            <a:ext cx="10479312" cy="2102004"/>
          </a:xfrm>
          <a:prstGeom prst="rect">
            <a:avLst/>
          </a:prstGeom>
        </p:spPr>
      </p:pic>
      <p:sp>
        <p:nvSpPr>
          <p:cNvPr id="15" name="テキスト ボックス 14">
            <a:extLst>
              <a:ext uri="{FF2B5EF4-FFF2-40B4-BE49-F238E27FC236}">
                <a16:creationId xmlns:a16="http://schemas.microsoft.com/office/drawing/2014/main" id="{9BE5848C-B600-485B-B575-CA6FD3C67629}"/>
              </a:ext>
            </a:extLst>
          </p:cNvPr>
          <p:cNvSpPr txBox="1"/>
          <p:nvPr/>
        </p:nvSpPr>
        <p:spPr>
          <a:xfrm>
            <a:off x="2868949" y="1177150"/>
            <a:ext cx="1107996"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主人公</a:t>
            </a:r>
          </a:p>
        </p:txBody>
      </p:sp>
      <p:sp>
        <p:nvSpPr>
          <p:cNvPr id="16" name="テキスト ボックス 15">
            <a:extLst>
              <a:ext uri="{FF2B5EF4-FFF2-40B4-BE49-F238E27FC236}">
                <a16:creationId xmlns:a16="http://schemas.microsoft.com/office/drawing/2014/main" id="{BEA44ABA-3DF5-4580-B1D6-6EE294E6812F}"/>
              </a:ext>
            </a:extLst>
          </p:cNvPr>
          <p:cNvSpPr txBox="1"/>
          <p:nvPr/>
        </p:nvSpPr>
        <p:spPr>
          <a:xfrm>
            <a:off x="2868949" y="1726409"/>
            <a:ext cx="3260878"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希望を託された放浪の元騎士</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sp>
        <p:nvSpPr>
          <p:cNvPr id="25" name="テキスト ボックス 24">
            <a:extLst>
              <a:ext uri="{FF2B5EF4-FFF2-40B4-BE49-F238E27FC236}">
                <a16:creationId xmlns:a16="http://schemas.microsoft.com/office/drawing/2014/main" id="{71FAC96E-D9BD-49E6-84E7-83BEAB954099}"/>
              </a:ext>
            </a:extLst>
          </p:cNvPr>
          <p:cNvSpPr txBox="1"/>
          <p:nvPr/>
        </p:nvSpPr>
        <p:spPr>
          <a:xfrm>
            <a:off x="2868949" y="2255206"/>
            <a:ext cx="7958708" cy="584775"/>
          </a:xfrm>
          <a:prstGeom prst="rect">
            <a:avLst/>
          </a:prstGeom>
          <a:noFill/>
        </p:spPr>
        <p:txBody>
          <a:bodyPr wrap="square" rtlCol="0">
            <a:spAutoFit/>
          </a:bodyPr>
          <a:lstStyle/>
          <a:p>
            <a:r>
              <a:rPr lang="ja-JP" altLang="en-US"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過去、罪なき者を殺し、人間の理を探すために放浪しているかつての英雄。</a:t>
            </a:r>
            <a:endParaRPr lang="en-US" altLang="ja-JP"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a:p>
            <a:r>
              <a:rPr lang="ja-JP" altLang="en-US"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伝説の存在である精霊より、世界を救う使命の啓示を受け、戦いへ身を投じる。</a:t>
            </a:r>
            <a:endParaRPr lang="en-US" altLang="ja-JP"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pic>
        <p:nvPicPr>
          <p:cNvPr id="12" name="図 11">
            <a:extLst>
              <a:ext uri="{FF2B5EF4-FFF2-40B4-BE49-F238E27FC236}">
                <a16:creationId xmlns:a16="http://schemas.microsoft.com/office/drawing/2014/main" id="{073B46A6-E639-4280-A6EC-2F429016F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71" y="3688927"/>
            <a:ext cx="10479312" cy="2102004"/>
          </a:xfrm>
          <a:prstGeom prst="rect">
            <a:avLst/>
          </a:prstGeom>
        </p:spPr>
      </p:pic>
      <p:pic>
        <p:nvPicPr>
          <p:cNvPr id="3" name="図 2" descr="人, 壁, 男性, 立っている が含まれている画像&#10;&#10;高い精度で生成された説明">
            <a:extLst>
              <a:ext uri="{FF2B5EF4-FFF2-40B4-BE49-F238E27FC236}">
                <a16:creationId xmlns:a16="http://schemas.microsoft.com/office/drawing/2014/main" id="{1969C39B-B034-4C28-9771-38412DD14C16}"/>
              </a:ext>
            </a:extLst>
          </p:cNvPr>
          <p:cNvPicPr>
            <a:picLocks noChangeAspect="1"/>
          </p:cNvPicPr>
          <p:nvPr/>
        </p:nvPicPr>
        <p:blipFill rotWithShape="1">
          <a:blip r:embed="rId3">
            <a:extLst>
              <a:ext uri="{28A0092B-C50C-407E-A947-70E740481C1C}">
                <a14:useLocalDpi xmlns:a14="http://schemas.microsoft.com/office/drawing/2010/main" val="0"/>
              </a:ext>
            </a:extLst>
          </a:blip>
          <a:srcRect l="44352" t="3472" r="32383" b="79994"/>
          <a:stretch/>
        </p:blipFill>
        <p:spPr>
          <a:xfrm>
            <a:off x="1254745" y="1373841"/>
            <a:ext cx="1417223" cy="1343535"/>
          </a:xfrm>
          <a:prstGeom prst="rect">
            <a:avLst/>
          </a:prstGeom>
          <a:ln>
            <a:solidFill>
              <a:srgbClr val="FFC000"/>
            </a:solidFill>
          </a:ln>
          <a:scene3d>
            <a:camera prst="orthographicFront"/>
            <a:lightRig rig="threePt" dir="t"/>
          </a:scene3d>
          <a:sp3d extrusionH="76200" contourW="50800" prstMaterial="matte">
            <a:bevelT prst="relaxedInset"/>
            <a:extrusionClr>
              <a:schemeClr val="tx1"/>
            </a:extrusionClr>
            <a:contourClr>
              <a:srgbClr val="9EA545"/>
            </a:contourClr>
          </a:sp3d>
        </p:spPr>
      </p:pic>
      <p:pic>
        <p:nvPicPr>
          <p:cNvPr id="7" name="図 6" descr="女性, 人, 屋外, 座っている が含まれている画像&#10;&#10;非常に高い精度で生成された説明">
            <a:extLst>
              <a:ext uri="{FF2B5EF4-FFF2-40B4-BE49-F238E27FC236}">
                <a16:creationId xmlns:a16="http://schemas.microsoft.com/office/drawing/2014/main" id="{CCDDC5D1-28B6-459E-9AF8-53106064FE0C}"/>
              </a:ext>
            </a:extLst>
          </p:cNvPr>
          <p:cNvPicPr>
            <a:picLocks noChangeAspect="1"/>
          </p:cNvPicPr>
          <p:nvPr/>
        </p:nvPicPr>
        <p:blipFill rotWithShape="1">
          <a:blip r:embed="rId4">
            <a:extLst>
              <a:ext uri="{28A0092B-C50C-407E-A947-70E740481C1C}">
                <a14:useLocalDpi xmlns:a14="http://schemas.microsoft.com/office/drawing/2010/main" val="0"/>
              </a:ext>
            </a:extLst>
          </a:blip>
          <a:srcRect l="42870" t="3944" r="26114" b="65312"/>
          <a:stretch/>
        </p:blipFill>
        <p:spPr>
          <a:xfrm>
            <a:off x="1254745" y="4051737"/>
            <a:ext cx="1388574" cy="1376383"/>
          </a:xfrm>
          <a:prstGeom prst="rect">
            <a:avLst/>
          </a:prstGeom>
          <a:scene3d>
            <a:camera prst="orthographicFront"/>
            <a:lightRig rig="threePt" dir="t"/>
          </a:scene3d>
          <a:sp3d extrusionH="76200" contourW="50800" prstMaterial="matte">
            <a:bevelT prst="relaxedInset"/>
            <a:extrusionClr>
              <a:schemeClr val="bg1"/>
            </a:extrusionClr>
            <a:contourClr>
              <a:srgbClr val="9EA545"/>
            </a:contourClr>
          </a:sp3d>
        </p:spPr>
      </p:pic>
      <p:sp>
        <p:nvSpPr>
          <p:cNvPr id="17" name="テキスト ボックス 16">
            <a:extLst>
              <a:ext uri="{FF2B5EF4-FFF2-40B4-BE49-F238E27FC236}">
                <a16:creationId xmlns:a16="http://schemas.microsoft.com/office/drawing/2014/main" id="{5E42647C-73C5-4F9F-8A95-0A555619AE93}"/>
              </a:ext>
            </a:extLst>
          </p:cNvPr>
          <p:cNvSpPr txBox="1"/>
          <p:nvPr/>
        </p:nvSpPr>
        <p:spPr>
          <a:xfrm>
            <a:off x="2868949" y="3859472"/>
            <a:ext cx="800219" cy="461665"/>
          </a:xfrm>
          <a:prstGeom prst="rect">
            <a:avLst/>
          </a:prstGeom>
          <a:noFill/>
          <a:effectLst>
            <a:glow rad="127000">
              <a:srgbClr val="000000"/>
            </a:glow>
          </a:effectLst>
        </p:spPr>
        <p:txBody>
          <a:bodyPr wrap="none" rtlCol="0">
            <a:spAutoFit/>
          </a:bodyPr>
          <a:lstStyle/>
          <a:p>
            <a:r>
              <a:rPr kumimoji="1" lang="ja-JP" altLang="en-US" sz="2400" b="1" dirty="0">
                <a:solidFill>
                  <a:schemeClr val="bg1"/>
                </a:solidFill>
                <a:effectLst>
                  <a:glow rad="114300">
                    <a:srgbClr val="FC9804">
                      <a:alpha val="40000"/>
                    </a:srgbClr>
                  </a:glow>
                </a:effectLst>
                <a:latin typeface="游明朝 Demibold" panose="02020600000000000000" pitchFamily="18" charset="-128"/>
                <a:ea typeface="游明朝 Demibold" panose="02020600000000000000" pitchFamily="18" charset="-128"/>
              </a:rPr>
              <a:t>精霊</a:t>
            </a:r>
          </a:p>
        </p:txBody>
      </p:sp>
      <p:sp>
        <p:nvSpPr>
          <p:cNvPr id="18" name="テキスト ボックス 17">
            <a:extLst>
              <a:ext uri="{FF2B5EF4-FFF2-40B4-BE49-F238E27FC236}">
                <a16:creationId xmlns:a16="http://schemas.microsoft.com/office/drawing/2014/main" id="{809C3A66-6E54-4F70-B553-A13594083F67}"/>
              </a:ext>
            </a:extLst>
          </p:cNvPr>
          <p:cNvSpPr txBox="1"/>
          <p:nvPr/>
        </p:nvSpPr>
        <p:spPr>
          <a:xfrm>
            <a:off x="2868949" y="4408731"/>
            <a:ext cx="3260878"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世界に訪れる危機を伝える女</a:t>
            </a:r>
            <a:endParaRPr lang="en-US" altLang="ja-JP" b="1"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92EBE75A-7EBF-4267-B443-9FF0D1789F38}"/>
              </a:ext>
            </a:extLst>
          </p:cNvPr>
          <p:cNvSpPr txBox="1"/>
          <p:nvPr/>
        </p:nvSpPr>
        <p:spPr>
          <a:xfrm>
            <a:off x="2868949" y="4937528"/>
            <a:ext cx="7958708" cy="584775"/>
          </a:xfrm>
          <a:prstGeom prst="rect">
            <a:avLst/>
          </a:prstGeom>
          <a:noFill/>
        </p:spPr>
        <p:txBody>
          <a:bodyPr wrap="square" rtlCol="0">
            <a:spAutoFit/>
          </a:bodyPr>
          <a:lstStyle/>
          <a:p>
            <a:r>
              <a:rPr lang="ja-JP" altLang="en-US"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かつての世界創生から転生を繰り返し現代に生きる伝説の精霊。</a:t>
            </a:r>
            <a:endParaRPr lang="en-US" altLang="ja-JP"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a:p>
            <a:r>
              <a:rPr lang="ja-JP" altLang="en-US"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rPr>
              <a:t>世界で起きた事を詩にして世界に教えを伝える役割を持っている。</a:t>
            </a:r>
            <a:endParaRPr lang="en-US" altLang="ja-JP" sz="1600" dirty="0">
              <a:solidFill>
                <a:schemeClr val="bg1"/>
              </a:solidFill>
              <a:effectLst>
                <a:outerShdw blurRad="38100" dist="38100" dir="2700000" algn="tl">
                  <a:srgbClr val="000000">
                    <a:alpha val="43137"/>
                  </a:srgbClr>
                </a:outerShdw>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1479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1713161"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Story</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20" name="図 19">
            <a:extLst>
              <a:ext uri="{FF2B5EF4-FFF2-40B4-BE49-F238E27FC236}">
                <a16:creationId xmlns:a16="http://schemas.microsoft.com/office/drawing/2014/main" id="{8953F644-166F-4457-9744-7571D88E2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47" y="1045030"/>
            <a:ext cx="10453959" cy="5167084"/>
          </a:xfrm>
          <a:prstGeom prst="rect">
            <a:avLst/>
          </a:prstGeom>
          <a:blipFill dpi="0" rotWithShape="1">
            <a:blip r:embed="rId3">
              <a:alphaModFix amt="40000"/>
            </a:blip>
            <a:srcRect/>
            <a:stretch>
              <a:fillRect t="-10000" r="-14000" b="-13000"/>
            </a:stretch>
          </a:blipFill>
        </p:spPr>
      </p:pic>
      <p:sp>
        <p:nvSpPr>
          <p:cNvPr id="25" name="テキスト ボックス 24">
            <a:extLst>
              <a:ext uri="{FF2B5EF4-FFF2-40B4-BE49-F238E27FC236}">
                <a16:creationId xmlns:a16="http://schemas.microsoft.com/office/drawing/2014/main" id="{71FAC96E-D9BD-49E6-84E7-83BEAB954099}"/>
              </a:ext>
            </a:extLst>
          </p:cNvPr>
          <p:cNvSpPr txBox="1"/>
          <p:nvPr/>
        </p:nvSpPr>
        <p:spPr>
          <a:xfrm>
            <a:off x="987209" y="1400722"/>
            <a:ext cx="9486922" cy="4524315"/>
          </a:xfrm>
          <a:prstGeom prst="rect">
            <a:avLst/>
          </a:prstGeom>
          <a:noFill/>
        </p:spPr>
        <p:txBody>
          <a:bodyPr wrap="square" rtlCol="0">
            <a:spAutoFit/>
          </a:bodyPr>
          <a:lstStyle/>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神話より創生された世界の扉は、再び開かれるだろう</a:t>
            </a:r>
            <a:r>
              <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a:t>
            </a:r>
            <a:r>
              <a:rPr lang="ja-JP" altLang="en-US" b="1" dirty="0" err="1">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アルケウス大陸は窮地に追い込まれていた。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エルフ評議会が支配するオディオン帝国は魔法の力と学術の研究で発展を遂げてきた。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しかし人間達がドワーフと手を組みその工業力にて魔法を上回ろうとし始める。</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さらにオーク同盟は長らく北の大地に追いやられたことへの報いを、</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エルフ達に食わせてやろうと憎しみの炎を燃やしていた。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そんな戦火の香りがほとばしり始めた北の辺境にて、</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一人の老戦士がいつものように魔物狩りを行っている時だった。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「世界に災禍が降り注がんとしています」</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そう言葉を放つ女と戦士は出会うのであった。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a:p>
            <a:r>
              <a:rPr lang="ja-JP" altLang="en-US"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rPr>
              <a:t>それは、戦士が使命の啓示を受けた瞬間であった。</a:t>
            </a:r>
            <a:endParaRPr lang="en-US" altLang="ja-JP" b="1" dirty="0">
              <a:ln w="3175">
                <a:noFill/>
              </a:ln>
              <a:solidFill>
                <a:schemeClr val="bg1"/>
              </a:solidFill>
              <a:effectLst>
                <a:glow rad="165100">
                  <a:schemeClr val="tx1">
                    <a:alpha val="40000"/>
                  </a:schemeClr>
                </a:glow>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0812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9729941-D886-4810-8B76-107C712216F0}"/>
              </a:ext>
            </a:extLst>
          </p:cNvPr>
          <p:cNvSpPr/>
          <p:nvPr/>
        </p:nvSpPr>
        <p:spPr>
          <a:xfrm>
            <a:off x="391885" y="529863"/>
            <a:ext cx="11364685" cy="5928993"/>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cxnSp>
        <p:nvCxnSpPr>
          <p:cNvPr id="8" name="直線コネクタ 7">
            <a:extLst>
              <a:ext uri="{FF2B5EF4-FFF2-40B4-BE49-F238E27FC236}">
                <a16:creationId xmlns:a16="http://schemas.microsoft.com/office/drawing/2014/main" id="{ADAECCCE-BB11-4B4F-8D2B-C37AA2930302}"/>
              </a:ext>
            </a:extLst>
          </p:cNvPr>
          <p:cNvCxnSpPr>
            <a:cxnSpLocks/>
          </p:cNvCxnSpPr>
          <p:nvPr/>
        </p:nvCxnSpPr>
        <p:spPr>
          <a:xfrm>
            <a:off x="391886" y="500835"/>
            <a:ext cx="11364685" cy="0"/>
          </a:xfrm>
          <a:prstGeom prst="line">
            <a:avLst/>
          </a:prstGeom>
          <a:ln w="38100">
            <a:gradFill flip="none" rotWithShape="1">
              <a:gsLst>
                <a:gs pos="0">
                  <a:schemeClr val="tx1"/>
                </a:gs>
                <a:gs pos="53000">
                  <a:schemeClr val="bg1">
                    <a:lumMod val="6500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B54419CA-89AB-476F-90E6-FCB46D988F8D}"/>
              </a:ext>
            </a:extLst>
          </p:cNvPr>
          <p:cNvSpPr txBox="1"/>
          <p:nvPr/>
        </p:nvSpPr>
        <p:spPr>
          <a:xfrm>
            <a:off x="130629" y="116114"/>
            <a:ext cx="3048976" cy="769441"/>
          </a:xfrm>
          <a:prstGeom prst="rect">
            <a:avLst/>
          </a:prstGeom>
          <a:noFill/>
        </p:spPr>
        <p:txBody>
          <a:bodyPr wrap="none" rtlCol="0">
            <a:spAutoFit/>
          </a:bodyPr>
          <a:lstStyle/>
          <a:p>
            <a:r>
              <a:rPr kumimoji="1" lang="en-US" altLang="ja-JP" sz="4400" dirty="0">
                <a:solidFill>
                  <a:schemeClr val="bg1"/>
                </a:solidFill>
                <a:effectLst>
                  <a:outerShdw blurRad="38100" dist="38100" dir="2700000" algn="tl">
                    <a:srgbClr val="000000">
                      <a:alpha val="43137"/>
                    </a:srgbClr>
                  </a:outerShdw>
                </a:effectLst>
                <a:latin typeface="Ringbearer" panose="0202060205030B020303" pitchFamily="18" charset="0"/>
              </a:rPr>
              <a:t>The </a:t>
            </a:r>
            <a:r>
              <a:rPr kumimoji="1" lang="en-US" altLang="ja-JP" sz="4400" dirty="0" err="1">
                <a:solidFill>
                  <a:schemeClr val="bg1"/>
                </a:solidFill>
                <a:effectLst>
                  <a:outerShdw blurRad="38100" dist="38100" dir="2700000" algn="tl">
                    <a:srgbClr val="000000">
                      <a:alpha val="43137"/>
                    </a:srgbClr>
                  </a:outerShdw>
                </a:effectLst>
                <a:latin typeface="Ringbearer" panose="0202060205030B020303" pitchFamily="18" charset="0"/>
              </a:rPr>
              <a:t>entrie</a:t>
            </a:r>
            <a:endParaRPr kumimoji="1" lang="ja-JP" altLang="en-US" sz="2400" dirty="0">
              <a:solidFill>
                <a:schemeClr val="bg1"/>
              </a:solidFill>
              <a:effectLst>
                <a:outerShdw blurRad="38100" dist="38100" dir="2700000" algn="tl">
                  <a:srgbClr val="000000">
                    <a:alpha val="43137"/>
                  </a:srgbClr>
                </a:outerShdw>
              </a:effectLst>
              <a:latin typeface="Ringbearer" panose="0202060205030B020303" pitchFamily="18" charset="0"/>
            </a:endParaRPr>
          </a:p>
        </p:txBody>
      </p:sp>
      <p:pic>
        <p:nvPicPr>
          <p:cNvPr id="11" name="図 10">
            <a:extLst>
              <a:ext uri="{FF2B5EF4-FFF2-40B4-BE49-F238E27FC236}">
                <a16:creationId xmlns:a16="http://schemas.microsoft.com/office/drawing/2014/main" id="{D3BC82C7-8AE9-4DFC-BF96-BB82B352C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20" y="943612"/>
            <a:ext cx="10453959" cy="5152388"/>
          </a:xfrm>
          <a:prstGeom prst="rect">
            <a:avLst/>
          </a:prstGeom>
        </p:spPr>
      </p:pic>
      <p:sp>
        <p:nvSpPr>
          <p:cNvPr id="12" name="テキスト ボックス 11">
            <a:extLst>
              <a:ext uri="{FF2B5EF4-FFF2-40B4-BE49-F238E27FC236}">
                <a16:creationId xmlns:a16="http://schemas.microsoft.com/office/drawing/2014/main" id="{7655EADA-C142-4451-A6A8-25BFAB56A942}"/>
              </a:ext>
            </a:extLst>
          </p:cNvPr>
          <p:cNvSpPr txBox="1"/>
          <p:nvPr/>
        </p:nvSpPr>
        <p:spPr>
          <a:xfrm>
            <a:off x="1184728" y="1232201"/>
            <a:ext cx="5006499" cy="4524315"/>
          </a:xfrm>
          <a:prstGeom prst="rect">
            <a:avLst/>
          </a:prstGeom>
          <a:noFill/>
        </p:spPr>
        <p:txBody>
          <a:bodyPr wrap="none" rtlCol="0">
            <a:spAutoFit/>
          </a:bodyPr>
          <a:lstStyle/>
          <a:p>
            <a:r>
              <a:rPr kumimoji="1" lang="ja-JP" altLang="en-US" sz="2400" b="1" dirty="0">
                <a:solidFill>
                  <a:schemeClr val="bg1"/>
                </a:solidFill>
              </a:rPr>
              <a:t>（１）マップ</a:t>
            </a:r>
            <a:endParaRPr kumimoji="1" lang="en-US" altLang="ja-JP" sz="2400" b="1" dirty="0">
              <a:solidFill>
                <a:schemeClr val="bg1"/>
              </a:solidFill>
            </a:endParaRPr>
          </a:p>
          <a:p>
            <a:r>
              <a:rPr lang="en-US" altLang="ja-JP" dirty="0">
                <a:solidFill>
                  <a:schemeClr val="bg1"/>
                </a:solidFill>
              </a:rPr>
              <a:t>	</a:t>
            </a:r>
            <a:r>
              <a:rPr lang="ja-JP" altLang="en-US" dirty="0">
                <a:solidFill>
                  <a:schemeClr val="bg1"/>
                </a:solidFill>
              </a:rPr>
              <a:t>・ステージ：全６想定</a:t>
            </a:r>
            <a:r>
              <a:rPr lang="en-US" altLang="ja-JP" dirty="0">
                <a:solidFill>
                  <a:schemeClr val="bg1"/>
                </a:solidFill>
              </a:rPr>
              <a:t>(30</a:t>
            </a:r>
            <a:r>
              <a:rPr lang="ja-JP" altLang="en-US" dirty="0">
                <a:solidFill>
                  <a:schemeClr val="bg1"/>
                </a:solidFill>
              </a:rPr>
              <a:t>バトル以上</a:t>
            </a:r>
            <a:r>
              <a:rPr lang="en-US" altLang="ja-JP" dirty="0">
                <a:solidFill>
                  <a:schemeClr val="bg1"/>
                </a:solidFill>
              </a:rPr>
              <a:t>)</a:t>
            </a:r>
          </a:p>
          <a:p>
            <a:r>
              <a:rPr lang="en-US" altLang="ja-JP" dirty="0">
                <a:solidFill>
                  <a:schemeClr val="bg1"/>
                </a:solidFill>
              </a:rPr>
              <a:t>	</a:t>
            </a:r>
            <a:r>
              <a:rPr lang="ja-JP" altLang="en-US" dirty="0">
                <a:solidFill>
                  <a:schemeClr val="bg1"/>
                </a:solidFill>
              </a:rPr>
              <a:t>・ボス：全７体（第二形態含む）</a:t>
            </a:r>
            <a:endParaRPr lang="en-US" altLang="ja-JP" dirty="0">
              <a:solidFill>
                <a:schemeClr val="bg1"/>
              </a:solidFill>
            </a:endParaRPr>
          </a:p>
          <a:p>
            <a:r>
              <a:rPr kumimoji="1" lang="en-US" altLang="ja-JP" dirty="0">
                <a:solidFill>
                  <a:schemeClr val="bg1"/>
                </a:solidFill>
              </a:rPr>
              <a:t>	</a:t>
            </a:r>
            <a:r>
              <a:rPr kumimoji="1" lang="ja-JP" altLang="en-US" dirty="0">
                <a:solidFill>
                  <a:schemeClr val="bg1"/>
                </a:solidFill>
              </a:rPr>
              <a:t>・中型ボス：全５体</a:t>
            </a:r>
            <a:endParaRPr kumimoji="1" lang="en-US" altLang="ja-JP" dirty="0">
              <a:solidFill>
                <a:schemeClr val="bg1"/>
              </a:solidFill>
            </a:endParaRPr>
          </a:p>
          <a:p>
            <a:r>
              <a:rPr lang="en-US" altLang="ja-JP" dirty="0">
                <a:solidFill>
                  <a:schemeClr val="bg1"/>
                </a:solidFill>
              </a:rPr>
              <a:t>	</a:t>
            </a:r>
            <a:r>
              <a:rPr lang="ja-JP" altLang="en-US" dirty="0">
                <a:solidFill>
                  <a:schemeClr val="bg1"/>
                </a:solidFill>
              </a:rPr>
              <a:t>・道中雑魚：全１８～２５体想定</a:t>
            </a:r>
            <a:endParaRPr lang="en-US" altLang="ja-JP" dirty="0">
              <a:solidFill>
                <a:schemeClr val="bg1"/>
              </a:solidFill>
            </a:endParaRPr>
          </a:p>
          <a:p>
            <a:endParaRPr lang="en-US" altLang="ja-JP" dirty="0">
              <a:solidFill>
                <a:schemeClr val="bg1"/>
              </a:solidFill>
            </a:endParaRPr>
          </a:p>
          <a:p>
            <a:r>
              <a:rPr kumimoji="1" lang="ja-JP" altLang="en-US" sz="2400" b="1" dirty="0">
                <a:solidFill>
                  <a:schemeClr val="bg1"/>
                </a:solidFill>
              </a:rPr>
              <a:t>（２）モード</a:t>
            </a:r>
            <a:endParaRPr kumimoji="1" lang="en-US" altLang="ja-JP" sz="2400" b="1" dirty="0">
              <a:solidFill>
                <a:schemeClr val="bg1"/>
              </a:solidFill>
            </a:endParaRPr>
          </a:p>
          <a:p>
            <a:r>
              <a:rPr lang="en-US" altLang="ja-JP" dirty="0">
                <a:solidFill>
                  <a:schemeClr val="bg1"/>
                </a:solidFill>
              </a:rPr>
              <a:t>	</a:t>
            </a:r>
            <a:r>
              <a:rPr lang="ja-JP" altLang="en-US" dirty="0">
                <a:solidFill>
                  <a:schemeClr val="bg1"/>
                </a:solidFill>
              </a:rPr>
              <a:t>・ストーリーモード</a:t>
            </a:r>
            <a:endParaRPr lang="en-US" altLang="ja-JP" dirty="0">
              <a:solidFill>
                <a:schemeClr val="bg1"/>
              </a:solidFill>
            </a:endParaRPr>
          </a:p>
          <a:p>
            <a:r>
              <a:rPr kumimoji="1" lang="en-US" altLang="ja-JP" dirty="0">
                <a:solidFill>
                  <a:schemeClr val="bg1"/>
                </a:solidFill>
              </a:rPr>
              <a:t>	</a:t>
            </a:r>
            <a:r>
              <a:rPr kumimoji="1" lang="ja-JP" altLang="en-US" dirty="0">
                <a:solidFill>
                  <a:schemeClr val="bg1"/>
                </a:solidFill>
              </a:rPr>
              <a:t>・ボスラッシュモード</a:t>
            </a:r>
            <a:endParaRPr kumimoji="1" lang="en-US" altLang="ja-JP" dirty="0">
              <a:solidFill>
                <a:schemeClr val="bg1"/>
              </a:solidFill>
            </a:endParaRPr>
          </a:p>
          <a:p>
            <a:endParaRPr kumimoji="1" lang="en-US" altLang="ja-JP" dirty="0">
              <a:solidFill>
                <a:schemeClr val="bg1"/>
              </a:solidFill>
            </a:endParaRPr>
          </a:p>
          <a:p>
            <a:r>
              <a:rPr lang="ja-JP" altLang="en-US" sz="2400" b="1" dirty="0">
                <a:solidFill>
                  <a:schemeClr val="bg1"/>
                </a:solidFill>
              </a:rPr>
              <a:t>（３）</a:t>
            </a:r>
            <a:r>
              <a:rPr kumimoji="1" lang="ja-JP" altLang="en-US" sz="2400" b="1" dirty="0">
                <a:solidFill>
                  <a:schemeClr val="bg1"/>
                </a:solidFill>
              </a:rPr>
              <a:t>その他システム</a:t>
            </a:r>
            <a:endParaRPr lang="en-US" altLang="ja-JP" sz="2400" b="1" dirty="0">
              <a:solidFill>
                <a:schemeClr val="bg1"/>
              </a:solidFill>
            </a:endParaRPr>
          </a:p>
          <a:p>
            <a:r>
              <a:rPr kumimoji="1" lang="en-US" altLang="ja-JP" dirty="0">
                <a:solidFill>
                  <a:schemeClr val="bg1"/>
                </a:solidFill>
              </a:rPr>
              <a:t>	</a:t>
            </a:r>
            <a:r>
              <a:rPr kumimoji="1" lang="ja-JP" altLang="en-US" dirty="0">
                <a:solidFill>
                  <a:schemeClr val="bg1"/>
                </a:solidFill>
              </a:rPr>
              <a:t>・キャラ育成</a:t>
            </a:r>
            <a:endParaRPr kumimoji="1" lang="en-US" altLang="ja-JP" dirty="0">
              <a:solidFill>
                <a:schemeClr val="bg1"/>
              </a:solidFill>
            </a:endParaRPr>
          </a:p>
          <a:p>
            <a:r>
              <a:rPr lang="ja-JP" altLang="en-US" dirty="0">
                <a:solidFill>
                  <a:schemeClr val="bg1"/>
                </a:solidFill>
              </a:rPr>
              <a:t>　　　　・補正効果付き装備品</a:t>
            </a:r>
            <a:endParaRPr kumimoji="1" lang="en-US" altLang="ja-JP" dirty="0">
              <a:solidFill>
                <a:schemeClr val="bg1"/>
              </a:solidFill>
            </a:endParaRPr>
          </a:p>
          <a:p>
            <a:r>
              <a:rPr kumimoji="1" lang="en-US" altLang="ja-JP" dirty="0">
                <a:solidFill>
                  <a:schemeClr val="bg1"/>
                </a:solidFill>
              </a:rPr>
              <a:t>	</a:t>
            </a:r>
            <a:r>
              <a:rPr kumimoji="1" lang="ja-JP" altLang="en-US" dirty="0">
                <a:solidFill>
                  <a:schemeClr val="bg1"/>
                </a:solidFill>
              </a:rPr>
              <a:t>・主人公の手記（図鑑機能）</a:t>
            </a:r>
            <a:endParaRPr lang="en-US" altLang="ja-JP" dirty="0">
              <a:solidFill>
                <a:schemeClr val="bg1"/>
              </a:solidFill>
            </a:endParaRPr>
          </a:p>
          <a:p>
            <a:endParaRPr kumimoji="1" lang="ja-JP" altLang="en-US" dirty="0">
              <a:solidFill>
                <a:schemeClr val="bg1"/>
              </a:solidFill>
            </a:endParaRPr>
          </a:p>
        </p:txBody>
      </p:sp>
    </p:spTree>
    <p:extLst>
      <p:ext uri="{BB962C8B-B14F-4D97-AF65-F5344CB8AC3E}">
        <p14:creationId xmlns:p14="http://schemas.microsoft.com/office/powerpoint/2010/main" val="43123066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606</Words>
  <Application>Microsoft Office PowerPoint</Application>
  <PresentationFormat>ワイド画面</PresentationFormat>
  <Paragraphs>70</Paragraphs>
  <Slides>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游ゴシック</vt:lpstr>
      <vt:lpstr>游ゴシック Light</vt:lpstr>
      <vt:lpstr>游明朝 Demibold</vt:lpstr>
      <vt:lpstr>Arial</vt:lpstr>
      <vt:lpstr>Droid Serif</vt:lpstr>
      <vt:lpstr>Ringbearer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masataka</dc:creator>
  <cp:lastModifiedBy>masataka</cp:lastModifiedBy>
  <cp:revision>39</cp:revision>
  <dcterms:created xsi:type="dcterms:W3CDTF">2017-11-13T14:06:20Z</dcterms:created>
  <dcterms:modified xsi:type="dcterms:W3CDTF">2017-11-15T16:27:25Z</dcterms:modified>
</cp:coreProperties>
</file>